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56"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6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2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1C87A1AE-7A31-4BDB-9175-2507E1646C63}" type="datetimeFigureOut">
              <a:rPr lang="en-US"/>
              <a:pPr>
                <a:defRPr/>
              </a:pPr>
              <a:t>9/30/2012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C4F5E09-355D-4C91-BD0A-8BE040DE80DB}"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87130E-14E7-47EE-9364-2745CFA682E9}" type="datetimeFigureOut">
              <a:rPr lang="en-US"/>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289D1-C3EB-4732-897E-B2A5F5126C55}"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1B17A28B-D5B3-4BCB-AD43-B64C64CBCD46}" type="datetimeFigureOut">
              <a:rPr lang="en-US"/>
              <a:pPr>
                <a:defRPr/>
              </a:pPr>
              <a:t>9/30/2012</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7402D5B-1454-404A-B7A8-A0CBDC897E31}"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C100FF-902C-488D-81B0-3CA8B55CA379}" type="datetimeFigureOut">
              <a:rPr lang="en-US"/>
              <a:pPr>
                <a:defRPr/>
              </a:pPr>
              <a:t>9/30/2012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2D9938-D0C4-4509-9AC9-A05D0E8091F9}" type="slidenum">
              <a:rPr lang="en-US"/>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E42CFD48-AAA8-4095-8601-D47E4CC161DE}" type="datetimeFigureOut">
              <a:rPr lang="en-US"/>
              <a:pPr>
                <a:defRPr/>
              </a:pPr>
              <a:t>9/30/2012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9A6A479-456C-4DD7-A5F7-C36C119EC02F}"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D5F3DDE-444A-4418-BDE2-92E0740311ED}" type="datetimeFigureOut">
              <a:rPr lang="en-US"/>
              <a:pPr>
                <a:defRPr/>
              </a:pPr>
              <a:t>9/30/2012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A7B43A-D9CB-420A-8B22-37921686BEE2}"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AAF2A74-4CB7-45FA-B9BA-58217A341851}" type="datetimeFigureOut">
              <a:rPr lang="en-US"/>
              <a:pPr>
                <a:defRPr/>
              </a:pPr>
              <a:t>9/30/2012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ACC00C8-98EB-46EC-AAA4-4913B825F541}"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B1CD9E8-2257-40F4-864A-901AEFCE5634}" type="datetimeFigureOut">
              <a:rPr lang="en-US"/>
              <a:pPr>
                <a:defRPr/>
              </a:pPr>
              <a:t>9/30/2012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558CCE3-FAB2-4765-9307-E54F80356996}"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AB14FF0-4A02-454A-9E87-114811F27001}" type="datetimeFigureOut">
              <a:rPr lang="en-US"/>
              <a:pPr>
                <a:defRPr/>
              </a:pPr>
              <a:t>9/30/2012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74DAAAF-7F3B-4594-BAAE-960E0DECDD82}"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5DA73983-3F0C-421B-9D50-BEBBE3AA256F}" type="datetimeFigureOut">
              <a:rPr lang="en-US"/>
              <a:pPr>
                <a:defRPr/>
              </a:pPr>
              <a:t>9/30/2012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2D0118D7-FA22-4081-B3BD-24A5C595F7A0}"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B19B3711-9A17-443F-8FF4-B5CC889AA8A1}" type="datetimeFigureOut">
              <a:rPr lang="en-US"/>
              <a:pPr>
                <a:defRPr/>
              </a:pPr>
              <a:t>9/30/2012</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1BE9C3AB-6529-4810-9903-FD3577249275}"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defRPr>
            </a:lvl1pPr>
            <a:extLst/>
          </a:lstStyle>
          <a:p>
            <a:pPr>
              <a:defRPr/>
            </a:pPr>
            <a:fld id="{893DDB17-9432-4392-B82A-1FE553A1E68B}" type="datetimeFigureOut">
              <a:rPr lang="en-US"/>
              <a:pPr>
                <a:defRPr/>
              </a:pPr>
              <a:t>9/30/2012</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defRPr>
            </a:lvl1pPr>
            <a:extLst/>
          </a:lstStyle>
          <a:p>
            <a:pPr>
              <a:defRPr/>
            </a:pPr>
            <a:fld id="{EBE9B765-39AA-4EE7-94DE-2E2176AD871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75" r:id="rId8"/>
    <p:sldLayoutId id="2147483676" r:id="rId9"/>
    <p:sldLayoutId id="2147483667" r:id="rId10"/>
    <p:sldLayoutId id="2147483677" r:id="rId11"/>
  </p:sldLayoutIdLst>
  <p:transition spd="med">
    <p:fade/>
  </p:transition>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accent1">
                    <a:satMod val="150000"/>
                  </a:schemeClr>
                </a:solidFill>
              </a:rPr>
              <a:t>The superiority of Jesus Christ</a:t>
            </a:r>
            <a:endParaRPr lang="en-US" dirty="0">
              <a:solidFill>
                <a:schemeClr val="accent1">
                  <a:satMod val="150000"/>
                </a:schemeClr>
              </a:solidFill>
            </a:endParaRPr>
          </a:p>
        </p:txBody>
      </p:sp>
      <p:sp>
        <p:nvSpPr>
          <p:cNvPr id="13314" name="Subtitle 2"/>
          <p:cNvSpPr>
            <a:spLocks noGrp="1"/>
          </p:cNvSpPr>
          <p:nvPr>
            <p:ph type="subTitle" idx="1"/>
          </p:nvPr>
        </p:nvSpPr>
        <p:spPr>
          <a:xfrm>
            <a:off x="685800" y="1828800"/>
            <a:ext cx="8077200" cy="1500188"/>
          </a:xfrm>
        </p:spPr>
        <p:txBody>
          <a:bodyPr/>
          <a:lstStyle/>
          <a:p>
            <a:r>
              <a:rPr lang="en-US" smtClean="0"/>
              <a:t>Colossians 2:1-23</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10000"/>
          </a:bodyPr>
          <a:lstStyle/>
          <a:p>
            <a:pPr marL="438912" indent="-320040" fontAlgn="auto">
              <a:spcBef>
                <a:spcPts val="0"/>
              </a:spcBef>
              <a:spcAft>
                <a:spcPts val="0"/>
              </a:spcAft>
              <a:buFont typeface="Wingdings 2"/>
              <a:buChar char=""/>
              <a:defRPr/>
            </a:pPr>
            <a:r>
              <a:rPr lang="en-US" dirty="0" smtClean="0"/>
              <a:t>“But this is what I commanded them, saying, 'Obey My voice, and I will be your God, and you shall be My people. And walk in all the ways that I have commanded you, that it may be well with you.' 24 Yet they did not obey or incline their ear, but followed the counsels and the dictates of their evil hearts, and went backward and not forward. 25 Since the day that your fathers came out of the land of Egypt until this day, I have even sent to you all My servants the prophets, daily rising up early and sending them.  26 Yet they did not obey Me or incline their ear, but stiffened their neck. They did worse than their fathers. (Jer. 7:23-26)</a:t>
            </a:r>
            <a:endParaRPr lang="en-US" dirty="0"/>
          </a:p>
        </p:txBody>
      </p:sp>
      <p:sp>
        <p:nvSpPr>
          <p:cNvPr id="3" name="Title 2"/>
          <p:cNvSpPr>
            <a:spLocks noGrp="1"/>
          </p:cNvSpPr>
          <p:nvPr>
            <p:ph type="title"/>
          </p:nvPr>
        </p:nvSpPr>
        <p:spPr/>
        <p:txBody>
          <a:bodyPr/>
          <a:lstStyle/>
          <a:p>
            <a:pPr fontAlgn="auto">
              <a:spcAft>
                <a:spcPts val="0"/>
              </a:spcAft>
              <a:defRPr/>
            </a:pPr>
            <a:r>
              <a:rPr lang="en-US" dirty="0" smtClean="0">
                <a:solidFill>
                  <a:schemeClr val="accent1">
                    <a:satMod val="150000"/>
                  </a:schemeClr>
                </a:solidFill>
              </a:rPr>
              <a:t>Prophetic Condemnation</a:t>
            </a:r>
            <a:endParaRPr lang="en-US" dirty="0">
              <a:solidFill>
                <a:schemeClr val="accent1">
                  <a:satMod val="150000"/>
                </a:schemeClr>
              </a:solidFill>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a:bodyPr>
          <a:lstStyle/>
          <a:p>
            <a:pPr marL="438912" indent="-320040" fontAlgn="auto">
              <a:spcBef>
                <a:spcPts val="0"/>
              </a:spcBef>
              <a:spcAft>
                <a:spcPts val="0"/>
              </a:spcAft>
              <a:buFont typeface="Wingdings 2"/>
              <a:buChar char=""/>
              <a:defRPr/>
            </a:pPr>
            <a:r>
              <a:rPr lang="en-US" dirty="0" smtClean="0"/>
              <a:t>Jeremiah’s rebuke (Jer. 7:23-26; 11:3-4, 10; 24:7)</a:t>
            </a:r>
          </a:p>
          <a:p>
            <a:pPr marL="731520" lvl="1" indent="-274320" fontAlgn="auto">
              <a:spcAft>
                <a:spcPts val="0"/>
              </a:spcAft>
              <a:buFont typeface="Wingdings"/>
              <a:buChar char=""/>
              <a:defRPr/>
            </a:pPr>
            <a:r>
              <a:rPr lang="en-US" dirty="0" smtClean="0"/>
              <a:t>Promise of a “new” covenant (Jer. 31:31-34)</a:t>
            </a:r>
          </a:p>
          <a:p>
            <a:pPr marL="438912" indent="-320040" fontAlgn="auto">
              <a:spcBef>
                <a:spcPts val="0"/>
              </a:spcBef>
              <a:spcAft>
                <a:spcPts val="0"/>
              </a:spcAft>
              <a:buFont typeface="Wingdings 2"/>
              <a:buChar char=""/>
              <a:defRPr/>
            </a:pPr>
            <a:r>
              <a:rPr lang="en-US" dirty="0" smtClean="0"/>
              <a:t>Ezekiel’s condemnation (Ezek. 11:19-20; 14:11; 34:30-31; 37:23)</a:t>
            </a:r>
          </a:p>
          <a:p>
            <a:pPr marL="731520" lvl="1" indent="-274320" fontAlgn="auto">
              <a:spcAft>
                <a:spcPts val="0"/>
              </a:spcAft>
              <a:buFont typeface="Wingdings"/>
              <a:buChar char=""/>
              <a:defRPr/>
            </a:pPr>
            <a:r>
              <a:rPr lang="en-US" dirty="0" smtClean="0"/>
              <a:t>Looking forward to “David” (Ezek. 37:27; cf. 2 Cor. 6:14-7:1)</a:t>
            </a:r>
          </a:p>
          <a:p>
            <a:pPr marL="438912" indent="-320040" fontAlgn="auto">
              <a:spcBef>
                <a:spcPts val="0"/>
              </a:spcBef>
              <a:spcAft>
                <a:spcPts val="0"/>
              </a:spcAft>
              <a:buFont typeface="Wingdings 2"/>
              <a:buChar char=""/>
              <a:defRPr/>
            </a:pPr>
            <a:r>
              <a:rPr lang="en-US" dirty="0" smtClean="0"/>
              <a:t>Hosea’s lesson (Hos. 1:9-10)</a:t>
            </a:r>
          </a:p>
          <a:p>
            <a:pPr marL="731520" lvl="1" indent="-274320" fontAlgn="auto">
              <a:spcAft>
                <a:spcPts val="0"/>
              </a:spcAft>
              <a:buFont typeface="Wingdings"/>
              <a:buChar char=""/>
              <a:defRPr/>
            </a:pPr>
            <a:r>
              <a:rPr lang="en-US" dirty="0" smtClean="0"/>
              <a:t>Paul’s used Hosea’s prophecy to demonstrate one aspect of the new covenant: acceptance of the Gentiles (Hos. 1:10; cf. Rom. 9:26)</a:t>
            </a:r>
            <a:endParaRPr lang="en-US" dirty="0"/>
          </a:p>
        </p:txBody>
      </p:sp>
      <p:sp>
        <p:nvSpPr>
          <p:cNvPr id="3" name="Title 2"/>
          <p:cNvSpPr>
            <a:spLocks noGrp="1"/>
          </p:cNvSpPr>
          <p:nvPr>
            <p:ph type="title"/>
          </p:nvPr>
        </p:nvSpPr>
        <p:spPr/>
        <p:txBody>
          <a:bodyPr/>
          <a:lstStyle/>
          <a:p>
            <a:pPr fontAlgn="auto">
              <a:spcAft>
                <a:spcPts val="0"/>
              </a:spcAft>
              <a:defRPr/>
            </a:pPr>
            <a:r>
              <a:rPr lang="en-US" dirty="0" smtClean="0">
                <a:solidFill>
                  <a:schemeClr val="accent1">
                    <a:satMod val="150000"/>
                  </a:schemeClr>
                </a:solidFill>
              </a:rPr>
              <a:t>Prophetic Condemnation</a:t>
            </a:r>
            <a:endParaRPr lang="en-US" dirty="0">
              <a:solidFill>
                <a:schemeClr val="accent1">
                  <a:satMod val="150000"/>
                </a:schemeClr>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20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Misconception of the covenant</a:t>
            </a:r>
          </a:p>
          <a:p>
            <a:r>
              <a:rPr lang="en-US" smtClean="0"/>
              <a:t>Distorted service</a:t>
            </a:r>
          </a:p>
          <a:p>
            <a:r>
              <a:rPr lang="en-US" smtClean="0"/>
              <a:t>God’s concept of covenant</a:t>
            </a:r>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Why Did Israel Break the Covenant?</a:t>
            </a:r>
            <a:endParaRPr lang="en-US" dirty="0">
              <a:solidFill>
                <a:schemeClr val="accent1">
                  <a:satMod val="150000"/>
                </a:schemeClr>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0" y="228600"/>
            <a:ext cx="9144000" cy="6556375"/>
          </a:xfrm>
          <a:prstGeom prst="rect">
            <a:avLst/>
          </a:prstGeom>
          <a:noFill/>
          <a:ln w="9525">
            <a:noFill/>
            <a:miter lim="800000"/>
            <a:headEnd/>
            <a:tailEnd/>
          </a:ln>
        </p:spPr>
        <p:txBody>
          <a:bodyPr>
            <a:spAutoFit/>
          </a:bodyPr>
          <a:lstStyle/>
          <a:p>
            <a:r>
              <a:rPr lang="en-US" sz="1500">
                <a:latin typeface="Corbel" pitchFamily="34" charset="0"/>
              </a:rPr>
              <a:t>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 4 Now this I say lest </a:t>
            </a:r>
            <a:r>
              <a:rPr lang="en-US" sz="1500" b="1">
                <a:solidFill>
                  <a:srgbClr val="FFFF00"/>
                </a:solidFill>
                <a:latin typeface="Corbel" pitchFamily="34" charset="0"/>
              </a:rPr>
              <a:t>anyone should deceive you with persuasive words</a:t>
            </a:r>
            <a:r>
              <a:rPr lang="en-US" sz="1500">
                <a:latin typeface="Corbel" pitchFamily="34" charset="0"/>
              </a:rPr>
              <a:t>. 5 For though I am absent in the flesh, yet I am with you in spirit, rejoicing to see your good order and the steadfastness of your faith in Christ. 6 As you therefore have received Christ Jesus the Lord, so walk in Him, 7 rooted and built up in Him and established in the faith, as you have been taught, abounding in it with thanksgiving. 8 Beware lest anyone cheat you through </a:t>
            </a:r>
            <a:r>
              <a:rPr lang="en-US" sz="1500" b="1">
                <a:solidFill>
                  <a:srgbClr val="FFFF00"/>
                </a:solidFill>
                <a:latin typeface="Corbel" pitchFamily="34" charset="0"/>
              </a:rPr>
              <a:t>philosophy</a:t>
            </a:r>
            <a:r>
              <a:rPr lang="en-US" sz="1500">
                <a:latin typeface="Corbel" pitchFamily="34" charset="0"/>
              </a:rPr>
              <a:t> and </a:t>
            </a:r>
            <a:r>
              <a:rPr lang="en-US" sz="1500" b="1">
                <a:solidFill>
                  <a:srgbClr val="FFFF00"/>
                </a:solidFill>
                <a:latin typeface="Corbel" pitchFamily="34" charset="0"/>
              </a:rPr>
              <a:t>empty deceit</a:t>
            </a:r>
            <a:r>
              <a:rPr lang="en-US" sz="1500">
                <a:latin typeface="Corbel" pitchFamily="34" charset="0"/>
              </a:rPr>
              <a:t>, according to the tradition of men, according to the basic principles of the world, and not according to Christ. 9 For in Him dwells all the fullness of the Godhead bodily; 10 and you are complete in Him, who is the </a:t>
            </a:r>
            <a:r>
              <a:rPr lang="en-US" sz="1500" b="1">
                <a:solidFill>
                  <a:srgbClr val="FFFF00"/>
                </a:solidFill>
                <a:latin typeface="Corbel" pitchFamily="34" charset="0"/>
              </a:rPr>
              <a:t>head of all principality and power</a:t>
            </a:r>
            <a:r>
              <a:rPr lang="en-US" sz="1500">
                <a:latin typeface="Corbel" pitchFamily="34" charset="0"/>
              </a:rPr>
              <a:t>. 11 In Him you were also circumcised with the circumcision made without hands, by putting off the body of the sins of the flesh, by the circumcision of Christ, 12 buried with Him in baptism, in which you also were raised with Him through faith in the working of God, who raised Him from the dead. 13 And you, being dead in your trespasses and the uncircumcision of your flesh, He has made alive together with Him, having forgiven you all trespasses, 14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sabbaths, 17 which are a shadow of things to come, but the substance is of Christ. 18 Let no one cheat you of your reward, taking delight in false humility and </a:t>
            </a:r>
            <a:r>
              <a:rPr lang="en-US" sz="1500" b="1">
                <a:solidFill>
                  <a:srgbClr val="FFFF00"/>
                </a:solidFill>
                <a:latin typeface="Corbel" pitchFamily="34" charset="0"/>
              </a:rPr>
              <a:t>worship of angels, intruding into those things which he has not seen</a:t>
            </a:r>
            <a:r>
              <a:rPr lang="en-US" sz="1500">
                <a:latin typeface="Corbel" pitchFamily="34" charset="0"/>
              </a:rPr>
              <a:t>, vainly puffed up by his fleshly mind, 19 and not holding fast to the Head, from whom all the body, nourished and knit together by joints and ligaments, grows with the increase that is from God. 20 Therefore, if you died with Christ from the basic principles of the world, why, as though living in the world, do you subject yourselves to regulations —  21 "Do not touch, do not taste, do not handle," 22 which all concern things which perish with the using — according to the commandments and doctrines of men? 23 These things indeed have an appearance of wisdom in </a:t>
            </a:r>
            <a:r>
              <a:rPr lang="en-US" sz="1500" b="1">
                <a:solidFill>
                  <a:srgbClr val="FFFF00"/>
                </a:solidFill>
                <a:latin typeface="Corbel" pitchFamily="34" charset="0"/>
              </a:rPr>
              <a:t>self-imposed religion</a:t>
            </a:r>
            <a:r>
              <a:rPr lang="en-US" sz="1500">
                <a:latin typeface="Corbel" pitchFamily="34" charset="0"/>
              </a:rPr>
              <a:t>, false humility, and neglect of the body, but are of no value against the indulgence of the flesh. </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0" y="228600"/>
            <a:ext cx="9144000" cy="6094413"/>
          </a:xfrm>
          <a:prstGeom prst="rect">
            <a:avLst/>
          </a:prstGeom>
          <a:noFill/>
          <a:ln w="9525">
            <a:noFill/>
            <a:miter lim="800000"/>
            <a:headEnd/>
            <a:tailEnd/>
          </a:ln>
        </p:spPr>
        <p:txBody>
          <a:bodyPr>
            <a:spAutoFit/>
          </a:bodyPr>
          <a:lstStyle/>
          <a:p>
            <a:r>
              <a:rPr lang="en-US" sz="1500">
                <a:solidFill>
                  <a:schemeClr val="bg1"/>
                </a:solidFill>
                <a:latin typeface="Corbel" pitchFamily="34" charset="0"/>
              </a:rPr>
              <a:t>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 4 Now this I say lest </a:t>
            </a:r>
            <a:r>
              <a:rPr lang="en-US" sz="1500" b="1">
                <a:solidFill>
                  <a:srgbClr val="FFFF00"/>
                </a:solidFill>
                <a:latin typeface="Corbel" pitchFamily="34" charset="0"/>
              </a:rPr>
              <a:t>anyone should deceive you with persuasive words</a:t>
            </a:r>
            <a:r>
              <a:rPr lang="en-US" sz="1500">
                <a:latin typeface="Corbel" pitchFamily="34" charset="0"/>
              </a:rPr>
              <a:t>. </a:t>
            </a:r>
            <a:r>
              <a:rPr lang="en-US" sz="1500">
                <a:solidFill>
                  <a:schemeClr val="bg1"/>
                </a:solidFill>
                <a:latin typeface="Corbel" pitchFamily="34" charset="0"/>
              </a:rPr>
              <a:t>5 For though I am absent in the flesh, yet I am with you in spirit, rejoicing to see your good order and the steadfastness of your faith in Christ. 6 As you therefore have received Christ Jesus the Lord, so walk in Him, 7 rooted and built up in Him and established in the faith, as you have been taught, abounding in it with thanksgiving. 8 Beware lest anyone cheat you through </a:t>
            </a:r>
            <a:r>
              <a:rPr lang="en-US" sz="1500" b="1">
                <a:solidFill>
                  <a:srgbClr val="FFFF00"/>
                </a:solidFill>
                <a:latin typeface="Corbel" pitchFamily="34" charset="0"/>
              </a:rPr>
              <a:t>philosophy</a:t>
            </a:r>
            <a:r>
              <a:rPr lang="en-US" sz="1500">
                <a:latin typeface="Corbel" pitchFamily="34" charset="0"/>
              </a:rPr>
              <a:t> </a:t>
            </a:r>
            <a:r>
              <a:rPr lang="en-US" sz="1500">
                <a:solidFill>
                  <a:schemeClr val="bg1"/>
                </a:solidFill>
                <a:latin typeface="Corbel" pitchFamily="34" charset="0"/>
              </a:rPr>
              <a:t>and</a:t>
            </a:r>
            <a:r>
              <a:rPr lang="en-US" sz="1500">
                <a:latin typeface="Corbel" pitchFamily="34" charset="0"/>
              </a:rPr>
              <a:t> </a:t>
            </a:r>
            <a:r>
              <a:rPr lang="en-US" sz="1500" b="1">
                <a:solidFill>
                  <a:srgbClr val="FFFF00"/>
                </a:solidFill>
                <a:latin typeface="Corbel" pitchFamily="34" charset="0"/>
              </a:rPr>
              <a:t>empty deceit</a:t>
            </a:r>
            <a:r>
              <a:rPr lang="en-US" sz="1500">
                <a:latin typeface="Corbel" pitchFamily="34" charset="0"/>
              </a:rPr>
              <a:t>, </a:t>
            </a:r>
            <a:r>
              <a:rPr lang="en-US" sz="1500">
                <a:solidFill>
                  <a:schemeClr val="bg1"/>
                </a:solidFill>
                <a:latin typeface="Corbel" pitchFamily="34" charset="0"/>
              </a:rPr>
              <a:t>according to the tradition of men, according to the basic principles of the world, and not according to Christ. 9 For in Him dwells all the fullness of the Godhead bodily; 10 and you are complete in Him, who is the </a:t>
            </a:r>
            <a:r>
              <a:rPr lang="en-US" sz="1500" b="1">
                <a:solidFill>
                  <a:srgbClr val="FFFF00"/>
                </a:solidFill>
                <a:latin typeface="Corbel" pitchFamily="34" charset="0"/>
              </a:rPr>
              <a:t>head of all principality and power</a:t>
            </a:r>
            <a:r>
              <a:rPr lang="en-US" sz="1500">
                <a:latin typeface="Corbel" pitchFamily="34" charset="0"/>
              </a:rPr>
              <a:t>. </a:t>
            </a:r>
            <a:r>
              <a:rPr lang="en-US" sz="1500">
                <a:solidFill>
                  <a:schemeClr val="bg1"/>
                </a:solidFill>
                <a:latin typeface="Corbel" pitchFamily="34" charset="0"/>
              </a:rPr>
              <a:t>11 In Him you were also circumcised with the circumcision made without hands, by putting off the body of the sins of the flesh, by the circumcision of Christ, 12 buried with Him in baptism, in which you also were raised with Him through faith in the working of God, who raised Him from the dead. 13 And you, being dead in your trespasses and the uncircumcision of your flesh, He has made alive together with Him, having forgiven you all trespasses, 14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sabbaths, 17 which are a shadow of things to come, but the substance is of Christ. 18 Let no one cheat you of your reward, taking delight in false humility and </a:t>
            </a:r>
            <a:r>
              <a:rPr lang="en-US" sz="1500" b="1">
                <a:solidFill>
                  <a:srgbClr val="FFFF00"/>
                </a:solidFill>
                <a:latin typeface="Corbel" pitchFamily="34" charset="0"/>
              </a:rPr>
              <a:t>worship of angels, intruding into those things which he has not seen</a:t>
            </a:r>
            <a:r>
              <a:rPr lang="en-US" sz="1500">
                <a:latin typeface="Corbel" pitchFamily="34" charset="0"/>
              </a:rPr>
              <a:t>, </a:t>
            </a:r>
            <a:r>
              <a:rPr lang="en-US" sz="1500">
                <a:solidFill>
                  <a:schemeClr val="bg1"/>
                </a:solidFill>
                <a:latin typeface="Corbel" pitchFamily="34" charset="0"/>
              </a:rPr>
              <a:t>vainly puffed up by his fleshly mind, 19 and not holding fast to the Head, from whom all the body, nourished and knit together by joints and ligaments, grows with the increase that is from God. 20 Therefore, if you died with Christ from the basic principles of the world, why, as though living in the world, do you subject yourselves to regulations —  21 "Do not touch, do not taste, do not handle," 22 which all concern things which perish with the using — according to the commandments and doctrines of men? 23 These things indeed have an appearance of wisdom in </a:t>
            </a:r>
            <a:r>
              <a:rPr lang="en-US" sz="1500" b="1">
                <a:solidFill>
                  <a:srgbClr val="FFFF00"/>
                </a:solidFill>
                <a:latin typeface="Corbel" pitchFamily="34" charset="0"/>
              </a:rPr>
              <a:t>self-imposed religion</a:t>
            </a:r>
            <a:r>
              <a:rPr lang="en-US" sz="1500">
                <a:latin typeface="Corbel" pitchFamily="34" charset="0"/>
              </a:rPr>
              <a:t>, </a:t>
            </a:r>
            <a:r>
              <a:rPr lang="en-US" sz="1500">
                <a:solidFill>
                  <a:schemeClr val="bg1"/>
                </a:solidFill>
                <a:latin typeface="Corbel" pitchFamily="34" charset="0"/>
              </a:rPr>
              <a:t>false humility, and neglect of the body, but are of no value against the indulgence of the flesh. </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4038600" y="457200"/>
            <a:ext cx="4953000" cy="5878513"/>
          </a:xfrm>
          <a:prstGeom prst="rect">
            <a:avLst/>
          </a:prstGeom>
          <a:noFill/>
          <a:ln w="9525">
            <a:noFill/>
            <a:miter lim="800000"/>
            <a:headEnd/>
            <a:tailEnd/>
          </a:ln>
        </p:spPr>
        <p:txBody>
          <a:bodyPr>
            <a:spAutoFit/>
          </a:bodyPr>
          <a:lstStyle/>
          <a:p>
            <a:pPr algn="r"/>
            <a:endParaRPr lang="en-US">
              <a:latin typeface="Corbel" pitchFamily="34" charset="0"/>
            </a:endParaRPr>
          </a:p>
          <a:p>
            <a:pPr algn="r"/>
            <a:r>
              <a:rPr lang="en-US" sz="2000">
                <a:latin typeface="Corbel" pitchFamily="34" charset="0"/>
              </a:rPr>
              <a:t>Human Reasoning (27 SEP):  </a:t>
            </a:r>
          </a:p>
          <a:p>
            <a:pPr algn="r"/>
            <a:r>
              <a:rPr lang="en-US" sz="2000">
                <a:latin typeface="Corbel" pitchFamily="34" charset="0"/>
              </a:rPr>
              <a:t>“Let Us Reason Together”</a:t>
            </a:r>
          </a:p>
          <a:p>
            <a:pPr algn="r"/>
            <a:endParaRPr lang="en-US" sz="2000">
              <a:latin typeface="Corbel" pitchFamily="34" charset="0"/>
            </a:endParaRPr>
          </a:p>
          <a:p>
            <a:pPr algn="r"/>
            <a:r>
              <a:rPr lang="en-US" sz="2000">
                <a:latin typeface="Corbel" pitchFamily="34" charset="0"/>
              </a:rPr>
              <a:t>Human Philosophy (28 SEP):</a:t>
            </a:r>
          </a:p>
          <a:p>
            <a:pPr algn="r"/>
            <a:r>
              <a:rPr lang="en-US" sz="2000">
                <a:latin typeface="Corbel" pitchFamily="34" charset="0"/>
              </a:rPr>
              <a:t>“The Way of Man is Not in Himself”</a:t>
            </a:r>
          </a:p>
          <a:p>
            <a:pPr algn="r"/>
            <a:endParaRPr lang="en-US" sz="2000">
              <a:latin typeface="Corbel" pitchFamily="34" charset="0"/>
            </a:endParaRPr>
          </a:p>
          <a:p>
            <a:pPr algn="r"/>
            <a:r>
              <a:rPr lang="en-US" sz="2000">
                <a:latin typeface="Corbel" pitchFamily="34" charset="0"/>
              </a:rPr>
              <a:t>Human Authorities (29 SEP):</a:t>
            </a:r>
          </a:p>
          <a:p>
            <a:pPr algn="r"/>
            <a:r>
              <a:rPr lang="en-US" sz="2000">
                <a:latin typeface="Corbel" pitchFamily="34" charset="0"/>
              </a:rPr>
              <a:t>“No Authority But From God”</a:t>
            </a:r>
          </a:p>
          <a:p>
            <a:pPr algn="r"/>
            <a:endParaRPr lang="en-US" sz="2000">
              <a:latin typeface="Corbel" pitchFamily="34" charset="0"/>
            </a:endParaRPr>
          </a:p>
          <a:p>
            <a:pPr algn="r"/>
            <a:r>
              <a:rPr lang="en-US" sz="2000">
                <a:latin typeface="Corbel" pitchFamily="34" charset="0"/>
              </a:rPr>
              <a:t>Mysticism (30 SEP – Class):</a:t>
            </a:r>
          </a:p>
          <a:p>
            <a:pPr algn="r"/>
            <a:r>
              <a:rPr lang="en-US" sz="2000">
                <a:latin typeface="Corbel" pitchFamily="34" charset="0"/>
              </a:rPr>
              <a:t>“He Has Put Eternity in Their Hearts”</a:t>
            </a:r>
          </a:p>
          <a:p>
            <a:pPr algn="r"/>
            <a:endParaRPr lang="en-US" sz="2000">
              <a:latin typeface="Corbel" pitchFamily="34" charset="0"/>
            </a:endParaRPr>
          </a:p>
          <a:p>
            <a:pPr algn="r"/>
            <a:r>
              <a:rPr lang="en-US" sz="2000">
                <a:latin typeface="Corbel" pitchFamily="34" charset="0"/>
              </a:rPr>
              <a:t>Human Religion (30 SEP – AM):</a:t>
            </a:r>
          </a:p>
          <a:p>
            <a:pPr algn="r"/>
            <a:r>
              <a:rPr lang="en-US" sz="2000">
                <a:latin typeface="Corbel" pitchFamily="34" charset="0"/>
              </a:rPr>
              <a:t>“God’s Character Revealed”</a:t>
            </a:r>
          </a:p>
          <a:p>
            <a:pPr algn="r"/>
            <a:endParaRPr lang="en-US" sz="2000">
              <a:latin typeface="Corbel" pitchFamily="34" charset="0"/>
            </a:endParaRPr>
          </a:p>
          <a:p>
            <a:pPr algn="r"/>
            <a:r>
              <a:rPr lang="en-US" sz="2000">
                <a:latin typeface="Corbel" pitchFamily="34" charset="0"/>
              </a:rPr>
              <a:t>Noahic &amp; Mosaic Law (30 SEP – PM):</a:t>
            </a:r>
          </a:p>
          <a:p>
            <a:pPr algn="r"/>
            <a:r>
              <a:rPr lang="en-US" sz="2000">
                <a:latin typeface="Corbel" pitchFamily="34" charset="0"/>
              </a:rPr>
              <a:t>“God’s Covenant with Man”</a:t>
            </a:r>
          </a:p>
          <a:p>
            <a:pPr algn="r"/>
            <a:endParaRPr lang="en-US">
              <a:latin typeface="Corbel" pitchFamily="34" charset="0"/>
            </a:endParaRPr>
          </a:p>
        </p:txBody>
      </p:sp>
      <p:sp>
        <p:nvSpPr>
          <p:cNvPr id="16386" name="TextBox 2"/>
          <p:cNvSpPr txBox="1">
            <a:spLocks noChangeArrowheads="1"/>
          </p:cNvSpPr>
          <p:nvPr/>
        </p:nvSpPr>
        <p:spPr bwMode="auto">
          <a:xfrm>
            <a:off x="0" y="457200"/>
            <a:ext cx="4953000" cy="5878513"/>
          </a:xfrm>
          <a:prstGeom prst="rect">
            <a:avLst/>
          </a:prstGeom>
          <a:noFill/>
          <a:ln w="9525">
            <a:noFill/>
            <a:miter lim="800000"/>
            <a:headEnd/>
            <a:tailEnd/>
          </a:ln>
        </p:spPr>
        <p:txBody>
          <a:bodyPr>
            <a:spAutoFit/>
          </a:bodyPr>
          <a:lstStyle/>
          <a:p>
            <a:pPr algn="r"/>
            <a:endParaRPr lang="en-US" b="1">
              <a:solidFill>
                <a:srgbClr val="FFFF00"/>
              </a:solidFill>
              <a:latin typeface="Corbel" pitchFamily="34" charset="0"/>
            </a:endParaRPr>
          </a:p>
          <a:p>
            <a:r>
              <a:rPr lang="en-US" sz="2000" b="1">
                <a:solidFill>
                  <a:srgbClr val="FFFF00"/>
                </a:solidFill>
                <a:latin typeface="Corbel" pitchFamily="34" charset="0"/>
              </a:rPr>
              <a:t>“…persuasive words…”</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“…philosophy…” </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“…principality and power…”</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“…things…not seen…”</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“…self-imposed religion…”</a:t>
            </a:r>
          </a:p>
          <a:p>
            <a:endParaRPr lang="en-US" sz="2000" b="1">
              <a:solidFill>
                <a:srgbClr val="FFFF00"/>
              </a:solidFill>
              <a:latin typeface="Corbel" pitchFamily="34" charset="0"/>
            </a:endParaRPr>
          </a:p>
          <a:p>
            <a:endParaRPr lang="en-US" sz="2000" b="1">
              <a:solidFill>
                <a:srgbClr val="FFFF00"/>
              </a:solidFill>
              <a:latin typeface="Corbel" pitchFamily="34" charset="0"/>
            </a:endParaRPr>
          </a:p>
          <a:p>
            <a:r>
              <a:rPr lang="en-US" sz="2000" b="1">
                <a:solidFill>
                  <a:srgbClr val="FFFF00"/>
                </a:solidFill>
                <a:latin typeface="Corbel" pitchFamily="34" charset="0"/>
              </a:rPr>
              <a:t>“…self-deceit…”</a:t>
            </a:r>
          </a:p>
          <a:p>
            <a:endParaRPr lang="en-US" sz="2000" b="1">
              <a:solidFill>
                <a:srgbClr val="FFFF00"/>
              </a:solidFill>
              <a:latin typeface="Corbel" pitchFamily="34" charset="0"/>
            </a:endParaRPr>
          </a:p>
          <a:p>
            <a:pPr algn="r"/>
            <a:endParaRPr lang="en-US" b="1">
              <a:solidFill>
                <a:srgbClr val="FFFF00"/>
              </a:solidFill>
              <a:latin typeface="Corbel" pitchFamily="34" charset="0"/>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accent1">
                    <a:satMod val="150000"/>
                  </a:schemeClr>
                </a:solidFill>
              </a:rPr>
              <a:t>God’s Covenant With Man</a:t>
            </a:r>
            <a:endParaRPr lang="en-US" dirty="0">
              <a:solidFill>
                <a:schemeClr val="accent1">
                  <a:satMod val="150000"/>
                </a:schemeClr>
              </a:solidFill>
            </a:endParaRPr>
          </a:p>
        </p:txBody>
      </p:sp>
      <p:sp>
        <p:nvSpPr>
          <p:cNvPr id="17410" name="Subtitle 2"/>
          <p:cNvSpPr>
            <a:spLocks noGrp="1"/>
          </p:cNvSpPr>
          <p:nvPr>
            <p:ph type="subTitle" idx="1"/>
          </p:nvPr>
        </p:nvSpPr>
        <p:spPr>
          <a:xfrm>
            <a:off x="685800" y="1828800"/>
            <a:ext cx="8077200" cy="1500188"/>
          </a:xfrm>
        </p:spPr>
        <p:txBody>
          <a:bodyPr/>
          <a:lstStyle/>
          <a:p>
            <a:r>
              <a:rPr lang="en-US" smtClean="0"/>
              <a:t>Christ is Superior to Noahic &amp; Mosaic Law</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20000"/>
          </a:bodyPr>
          <a:lstStyle/>
          <a:p>
            <a:pPr marL="438912" indent="-320040" fontAlgn="auto">
              <a:spcBef>
                <a:spcPts val="0"/>
              </a:spcBef>
              <a:spcAft>
                <a:spcPts val="0"/>
              </a:spcAft>
              <a:buFont typeface="Wingdings 2"/>
              <a:buChar char=""/>
              <a:defRPr/>
            </a:pPr>
            <a:r>
              <a:rPr lang="en-US" sz="2900" dirty="0" smtClean="0"/>
              <a:t>He had a plan and revealed it to man (Psa. 98:2)</a:t>
            </a:r>
          </a:p>
          <a:p>
            <a:pPr marL="438912" indent="-320040" fontAlgn="auto">
              <a:spcBef>
                <a:spcPts val="0"/>
              </a:spcBef>
              <a:spcAft>
                <a:spcPts val="0"/>
              </a:spcAft>
              <a:buFont typeface="Wingdings 2"/>
              <a:buChar char=""/>
              <a:defRPr/>
            </a:pPr>
            <a:r>
              <a:rPr lang="en-US" sz="2900" dirty="0" smtClean="0"/>
              <a:t>God chose His people in Christ, “before the foundation of the world” (Eph. 1:4)</a:t>
            </a:r>
          </a:p>
          <a:p>
            <a:pPr marL="438912" indent="-320040" fontAlgn="auto">
              <a:spcBef>
                <a:spcPts val="0"/>
              </a:spcBef>
              <a:spcAft>
                <a:spcPts val="0"/>
              </a:spcAft>
              <a:buFont typeface="Wingdings 2"/>
              <a:buChar char=""/>
              <a:defRPr/>
            </a:pPr>
            <a:r>
              <a:rPr lang="en-US" sz="2900" dirty="0" smtClean="0"/>
              <a:t>The wisdom of God is manifested through His people “according to the eternal purpose which He purposed in Christ Jesus our Lord” (Eph. 3:10-11)</a:t>
            </a:r>
          </a:p>
          <a:p>
            <a:pPr marL="438912" indent="-320040" fontAlgn="auto">
              <a:spcBef>
                <a:spcPts val="0"/>
              </a:spcBef>
              <a:spcAft>
                <a:spcPts val="0"/>
              </a:spcAft>
              <a:buFont typeface="Wingdings 2"/>
              <a:buChar char=""/>
              <a:defRPr/>
            </a:pPr>
            <a:r>
              <a:rPr lang="en-US" sz="2900" dirty="0" smtClean="0"/>
              <a:t>Jesus declared of the judgment “Come you blessed of my Father, inherit the kingdom prepared for you from the foundation of the world (Mt. 25:34)</a:t>
            </a:r>
          </a:p>
          <a:p>
            <a:pPr marL="438912" indent="-320040" fontAlgn="auto">
              <a:spcBef>
                <a:spcPts val="0"/>
              </a:spcBef>
              <a:spcAft>
                <a:spcPts val="0"/>
              </a:spcAft>
              <a:buFont typeface="Wingdings 2"/>
              <a:buChar char=""/>
              <a:defRPr/>
            </a:pPr>
            <a:r>
              <a:rPr lang="en-US" sz="2900" dirty="0" smtClean="0"/>
              <a:t>Peter recorded that Christ was “foreknown indeed before the foundation of the world, but was manifested at the end of the times for your sake” (1 Pet. 1:18-20)</a:t>
            </a:r>
          </a:p>
          <a:p>
            <a:pPr marL="438912" indent="-320040" fontAlgn="auto">
              <a:spcBef>
                <a:spcPts val="0"/>
              </a:spcBef>
              <a:spcAft>
                <a:spcPts val="0"/>
              </a:spcAft>
              <a:buFont typeface="Wingdings 2"/>
              <a:buChar char=""/>
              <a:defRPr/>
            </a:pPr>
            <a:r>
              <a:rPr lang="en-US" sz="2900" dirty="0" smtClean="0"/>
              <a:t>God had a plan for mankind from the very beginning and the plan was summed up in Jesus Christ (Eph. 1:10)</a:t>
            </a:r>
          </a:p>
          <a:p>
            <a:pPr marL="438912" indent="-320040" fontAlgn="auto">
              <a:spcBef>
                <a:spcPts val="0"/>
              </a:spcBef>
              <a:spcAft>
                <a:spcPts val="0"/>
              </a:spcAft>
              <a:buFont typeface="Wingdings 2"/>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solidFill>
                  <a:schemeClr val="accent1">
                    <a:satMod val="150000"/>
                  </a:schemeClr>
                </a:solidFill>
              </a:rPr>
              <a:t>God’ Plan</a:t>
            </a:r>
            <a:endParaRPr lang="en-US" dirty="0">
              <a:solidFill>
                <a:schemeClr val="accent1">
                  <a:satMod val="150000"/>
                </a:schemeClr>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70000" lnSpcReduction="20000"/>
          </a:bodyPr>
          <a:lstStyle/>
          <a:p>
            <a:pPr marL="438912" indent="-320040" fontAlgn="auto">
              <a:spcBef>
                <a:spcPts val="0"/>
              </a:spcBef>
              <a:spcAft>
                <a:spcPts val="0"/>
              </a:spcAft>
              <a:buFont typeface="Wingdings 2"/>
              <a:buChar char=""/>
              <a:defRPr/>
            </a:pPr>
            <a:r>
              <a:rPr lang="en-US" dirty="0" smtClean="0"/>
              <a:t>Eve (Gen. 3:15)</a:t>
            </a:r>
          </a:p>
          <a:p>
            <a:pPr marL="438912" indent="-320040" fontAlgn="auto">
              <a:spcBef>
                <a:spcPts val="0"/>
              </a:spcBef>
              <a:spcAft>
                <a:spcPts val="0"/>
              </a:spcAft>
              <a:buFont typeface="Wingdings 2"/>
              <a:buChar char=""/>
              <a:defRPr/>
            </a:pPr>
            <a:r>
              <a:rPr lang="en-US" dirty="0" smtClean="0"/>
              <a:t>Patriarchs (Gen. 12:3; 49:10)</a:t>
            </a:r>
          </a:p>
          <a:p>
            <a:pPr marL="438912" indent="-320040" fontAlgn="auto">
              <a:spcBef>
                <a:spcPts val="0"/>
              </a:spcBef>
              <a:spcAft>
                <a:spcPts val="0"/>
              </a:spcAft>
              <a:buFont typeface="Wingdings 2"/>
              <a:buChar char=""/>
              <a:defRPr/>
            </a:pPr>
            <a:r>
              <a:rPr lang="en-US" dirty="0" smtClean="0"/>
              <a:t>David</a:t>
            </a:r>
          </a:p>
          <a:p>
            <a:pPr marL="731520" lvl="1" indent="-274320" fontAlgn="auto">
              <a:spcAft>
                <a:spcPts val="0"/>
              </a:spcAft>
              <a:buFont typeface="Wingdings"/>
              <a:buChar char=""/>
              <a:defRPr/>
            </a:pPr>
            <a:r>
              <a:rPr lang="en-US" sz="2700" dirty="0" smtClean="0"/>
              <a:t>A “man after My own heart” David became the archetype of a spiritual king; a king that God planned for His people</a:t>
            </a:r>
          </a:p>
          <a:p>
            <a:pPr marL="731520" lvl="1" indent="-274320" fontAlgn="auto">
              <a:spcAft>
                <a:spcPts val="0"/>
              </a:spcAft>
              <a:buFont typeface="Wingdings"/>
              <a:buChar char=""/>
              <a:defRPr/>
            </a:pPr>
            <a:r>
              <a:rPr lang="en-US" sz="2700" dirty="0" smtClean="0"/>
              <a:t>God informed David that his throne would be established forever (2 Sam. 7:11-14; Psa. 89:29) and fulfilled the promise in Christ</a:t>
            </a:r>
          </a:p>
          <a:p>
            <a:pPr marL="731520" lvl="1" indent="-274320" fontAlgn="auto">
              <a:spcAft>
                <a:spcPts val="0"/>
              </a:spcAft>
              <a:buFont typeface="Wingdings"/>
              <a:buChar char=""/>
              <a:defRPr/>
            </a:pPr>
            <a:r>
              <a:rPr lang="en-US" sz="2700" dirty="0" smtClean="0"/>
              <a:t>David was recognized as the father of the Messiah (Mt. 22:41-45)</a:t>
            </a:r>
          </a:p>
          <a:p>
            <a:pPr marL="438912" indent="-320040" fontAlgn="auto">
              <a:spcBef>
                <a:spcPts val="0"/>
              </a:spcBef>
              <a:spcAft>
                <a:spcPts val="0"/>
              </a:spcAft>
              <a:buFont typeface="Wingdings 2"/>
              <a:buChar char=""/>
              <a:defRPr/>
            </a:pPr>
            <a:r>
              <a:rPr lang="en-US" dirty="0" smtClean="0"/>
              <a:t>Isaiah prophesied of the birth of the Christ (Isa. 7:14; 9:1-2, 6-7; Mic. 5:2)</a:t>
            </a:r>
          </a:p>
          <a:p>
            <a:pPr marL="438912" indent="-320040" fontAlgn="auto">
              <a:spcBef>
                <a:spcPts val="0"/>
              </a:spcBef>
              <a:spcAft>
                <a:spcPts val="0"/>
              </a:spcAft>
              <a:buFont typeface="Wingdings 2"/>
              <a:buChar char=""/>
              <a:defRPr/>
            </a:pPr>
            <a:r>
              <a:rPr lang="en-US" dirty="0" smtClean="0"/>
              <a:t>Daniel and Amos </a:t>
            </a:r>
          </a:p>
          <a:p>
            <a:pPr marL="731520" lvl="1" indent="-274320" fontAlgn="auto">
              <a:spcAft>
                <a:spcPts val="0"/>
              </a:spcAft>
              <a:buFont typeface="Wingdings"/>
              <a:buChar char=""/>
              <a:defRPr/>
            </a:pPr>
            <a:r>
              <a:rPr lang="en-US" sz="2700" dirty="0" smtClean="0"/>
              <a:t>Promise of an eternal kingdom (Dan. 2:44)</a:t>
            </a:r>
          </a:p>
          <a:p>
            <a:pPr marL="731520" lvl="1" indent="-274320" fontAlgn="auto">
              <a:spcAft>
                <a:spcPts val="0"/>
              </a:spcAft>
              <a:buFont typeface="Wingdings"/>
              <a:buChar char=""/>
              <a:defRPr/>
            </a:pPr>
            <a:r>
              <a:rPr lang="en-US" sz="2700" dirty="0" smtClean="0"/>
              <a:t>Restoration of the Davidic kingdom (Amos 9:11)</a:t>
            </a:r>
          </a:p>
          <a:p>
            <a:pPr marL="438912" indent="-320040" fontAlgn="auto">
              <a:spcBef>
                <a:spcPts val="0"/>
              </a:spcBef>
              <a:spcAft>
                <a:spcPts val="0"/>
              </a:spcAft>
              <a:buFont typeface="Wingdings 2"/>
              <a:buChar char=""/>
              <a:defRPr/>
            </a:pPr>
            <a:r>
              <a:rPr lang="en-US" dirty="0" smtClean="0"/>
              <a:t>Malachi prophesied that although Israel failed the coming of the Lord was still to come (Mal. 3:1-3)</a:t>
            </a:r>
          </a:p>
          <a:p>
            <a:pPr marL="438912" indent="-320040" fontAlgn="auto">
              <a:spcBef>
                <a:spcPts val="0"/>
              </a:spcBef>
              <a:spcAft>
                <a:spcPts val="0"/>
              </a:spcAft>
              <a:buFont typeface="Wingdings 2"/>
              <a:buChar char=""/>
              <a:defRPr/>
            </a:pPr>
            <a:endParaRPr lang="en-US" dirty="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God’s Plan Prophetically revealed</a:t>
            </a:r>
            <a:endParaRPr lang="en-US" dirty="0">
              <a:solidFill>
                <a:schemeClr val="accent1">
                  <a:satMod val="150000"/>
                </a:schemeClr>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2000"/>
                                        <p:tgtEl>
                                          <p:spTgt spid="2">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20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fade">
                                      <p:cBhvr>
                                        <p:cTn id="36" dur="2000"/>
                                        <p:tgtEl>
                                          <p:spTgt spid="2">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2000"/>
                                        <p:tgtEl>
                                          <p:spTgt spid="2">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20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70000" lnSpcReduction="20000"/>
          </a:bodyPr>
          <a:lstStyle/>
          <a:p>
            <a:pPr marL="438912" indent="-320040" fontAlgn="auto">
              <a:spcBef>
                <a:spcPts val="0"/>
              </a:spcBef>
              <a:spcAft>
                <a:spcPts val="0"/>
              </a:spcAft>
              <a:buFont typeface="Wingdings 2"/>
              <a:buChar char=""/>
              <a:defRPr/>
            </a:pPr>
            <a:r>
              <a:rPr lang="en-US" dirty="0" smtClean="0"/>
              <a:t>When the time was “fulfilled” (Gal. 4:4-5)</a:t>
            </a:r>
          </a:p>
          <a:p>
            <a:pPr marL="438912" indent="-320040" fontAlgn="auto">
              <a:spcBef>
                <a:spcPts val="0"/>
              </a:spcBef>
              <a:spcAft>
                <a:spcPts val="0"/>
              </a:spcAft>
              <a:buFont typeface="Wingdings 2"/>
              <a:buChar char=""/>
              <a:defRPr/>
            </a:pPr>
            <a:r>
              <a:rPr lang="en-US" dirty="0" smtClean="0"/>
              <a:t>The harbinger was coming – John</a:t>
            </a:r>
          </a:p>
          <a:p>
            <a:pPr marL="731520" lvl="1" indent="-274320" fontAlgn="auto">
              <a:spcAft>
                <a:spcPts val="0"/>
              </a:spcAft>
              <a:buFont typeface="Wingdings"/>
              <a:buChar char=""/>
              <a:defRPr/>
            </a:pPr>
            <a:r>
              <a:rPr lang="en-US" sz="2700" dirty="0" smtClean="0"/>
              <a:t>His birth, foretold to Zacharias, was prophetic as well (</a:t>
            </a:r>
            <a:r>
              <a:rPr lang="en-US" sz="2700" dirty="0" err="1" smtClean="0"/>
              <a:t>Lk</a:t>
            </a:r>
            <a:r>
              <a:rPr lang="en-US" sz="2700" dirty="0" smtClean="0"/>
              <a:t>. 1:13-17; </a:t>
            </a:r>
            <a:r>
              <a:rPr lang="en-US" sz="2700" dirty="0" err="1" smtClean="0"/>
              <a:t>cf</a:t>
            </a:r>
            <a:r>
              <a:rPr lang="en-US" sz="2700" dirty="0" smtClean="0"/>
              <a:t> Mal. 4:5-6)</a:t>
            </a:r>
          </a:p>
          <a:p>
            <a:pPr marL="438912" indent="-320040" fontAlgn="auto">
              <a:spcBef>
                <a:spcPts val="0"/>
              </a:spcBef>
              <a:spcAft>
                <a:spcPts val="0"/>
              </a:spcAft>
              <a:buFont typeface="Wingdings 2"/>
              <a:buChar char=""/>
              <a:defRPr/>
            </a:pPr>
            <a:r>
              <a:rPr lang="en-US" dirty="0" smtClean="0"/>
              <a:t>Jesus born</a:t>
            </a:r>
          </a:p>
          <a:p>
            <a:pPr marL="731520" lvl="1" indent="-274320" fontAlgn="auto">
              <a:spcAft>
                <a:spcPts val="0"/>
              </a:spcAft>
              <a:buFont typeface="Wingdings"/>
              <a:buChar char=""/>
              <a:defRPr/>
            </a:pPr>
            <a:r>
              <a:rPr lang="en-US" sz="2700" dirty="0" smtClean="0"/>
              <a:t>“…and shall call His name Immanuel…” (Mt. 1:19-23; </a:t>
            </a:r>
            <a:r>
              <a:rPr lang="en-US" sz="2700" dirty="0" err="1" smtClean="0"/>
              <a:t>cf</a:t>
            </a:r>
            <a:r>
              <a:rPr lang="en-US" sz="2700" dirty="0" smtClean="0"/>
              <a:t> Isa. 7:14)</a:t>
            </a:r>
          </a:p>
          <a:p>
            <a:pPr marL="996696" lvl="2" fontAlgn="auto">
              <a:spcAft>
                <a:spcPts val="0"/>
              </a:spcAft>
              <a:buClr>
                <a:schemeClr val="accent3"/>
              </a:buClr>
              <a:buFont typeface="Arial"/>
              <a:buChar char="▪"/>
              <a:defRPr/>
            </a:pPr>
            <a:r>
              <a:rPr lang="en-US" sz="2200" dirty="0" smtClean="0"/>
              <a:t>“God with us”</a:t>
            </a:r>
          </a:p>
          <a:p>
            <a:pPr marL="731520" lvl="1" indent="-274320" fontAlgn="auto">
              <a:spcAft>
                <a:spcPts val="0"/>
              </a:spcAft>
              <a:buFont typeface="Wingdings"/>
              <a:buChar char=""/>
              <a:defRPr/>
            </a:pPr>
            <a:r>
              <a:rPr lang="en-US" sz="2700" dirty="0" smtClean="0"/>
              <a:t>In Bethlehem (Mic. 5:2)</a:t>
            </a:r>
          </a:p>
          <a:p>
            <a:pPr marL="731520" lvl="1" indent="-274320" fontAlgn="auto">
              <a:spcAft>
                <a:spcPts val="0"/>
              </a:spcAft>
              <a:buFont typeface="Wingdings"/>
              <a:buChar char=""/>
              <a:defRPr/>
            </a:pPr>
            <a:r>
              <a:rPr lang="en-US" sz="2700" dirty="0" smtClean="0"/>
              <a:t>Raised in Galilee (Isa. 9:1-7)</a:t>
            </a:r>
          </a:p>
          <a:p>
            <a:pPr marL="731520" lvl="1" indent="-274320" fontAlgn="auto">
              <a:spcAft>
                <a:spcPts val="0"/>
              </a:spcAft>
              <a:buFont typeface="Wingdings"/>
              <a:buChar char=""/>
              <a:defRPr/>
            </a:pPr>
            <a:r>
              <a:rPr lang="en-US" sz="2700" dirty="0" smtClean="0"/>
              <a:t>Interaction of Simeon and Anna (</a:t>
            </a:r>
            <a:r>
              <a:rPr lang="en-US" sz="2700" dirty="0" err="1" smtClean="0"/>
              <a:t>Lk</a:t>
            </a:r>
            <a:r>
              <a:rPr lang="en-US" sz="2700" dirty="0" smtClean="0"/>
              <a:t>. 2:22-35; 36-38)</a:t>
            </a:r>
          </a:p>
          <a:p>
            <a:pPr marL="731520" lvl="1" indent="-274320" fontAlgn="auto">
              <a:spcAft>
                <a:spcPts val="0"/>
              </a:spcAft>
              <a:buFont typeface="Wingdings"/>
              <a:buChar char=""/>
              <a:defRPr/>
            </a:pPr>
            <a:r>
              <a:rPr lang="en-US" sz="2700" dirty="0" smtClean="0"/>
              <a:t>Visit of the wise men to worship the King of Jews</a:t>
            </a:r>
          </a:p>
          <a:p>
            <a:pPr marL="731520" lvl="1" indent="-274320" fontAlgn="auto">
              <a:spcAft>
                <a:spcPts val="0"/>
              </a:spcAft>
              <a:buFont typeface="Wingdings"/>
              <a:buChar char=""/>
              <a:defRPr/>
            </a:pPr>
            <a:r>
              <a:rPr lang="en-US" sz="2700" dirty="0" smtClean="0"/>
              <a:t>Flight to Egypt</a:t>
            </a:r>
          </a:p>
          <a:p>
            <a:pPr marL="731520" lvl="1" indent="-274320" fontAlgn="auto">
              <a:spcAft>
                <a:spcPts val="0"/>
              </a:spcAft>
              <a:buFont typeface="Wingdings"/>
              <a:buChar char=""/>
              <a:defRPr/>
            </a:pPr>
            <a:r>
              <a:rPr lang="en-US" sz="2700" dirty="0" smtClean="0"/>
              <a:t>Return to Nazareth</a:t>
            </a:r>
          </a:p>
          <a:p>
            <a:pPr marL="731520" lvl="1" indent="-274320" fontAlgn="auto">
              <a:spcAft>
                <a:spcPts val="0"/>
              </a:spcAft>
              <a:buFont typeface="Wingdings"/>
              <a:buChar char=""/>
              <a:defRPr/>
            </a:pPr>
            <a:r>
              <a:rPr lang="en-US" sz="2700" dirty="0" smtClean="0"/>
              <a:t>Childhood</a:t>
            </a:r>
          </a:p>
          <a:p>
            <a:pPr marL="731520" lvl="1" indent="-274320" fontAlgn="auto">
              <a:spcAft>
                <a:spcPts val="0"/>
              </a:spcAft>
              <a:buFont typeface="Wingdings"/>
              <a:buChar char=""/>
              <a:defRPr/>
            </a:pPr>
            <a:r>
              <a:rPr lang="en-US" sz="2700" dirty="0" smtClean="0"/>
              <a:t>Ministry</a:t>
            </a:r>
          </a:p>
          <a:p>
            <a:pPr marL="438912" indent="-320040" fontAlgn="auto">
              <a:spcBef>
                <a:spcPts val="0"/>
              </a:spcBef>
              <a:spcAft>
                <a:spcPts val="0"/>
              </a:spcAft>
              <a:buFont typeface="Wingdings 2"/>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solidFill>
                  <a:schemeClr val="accent1">
                    <a:satMod val="150000"/>
                  </a:schemeClr>
                </a:solidFill>
              </a:rPr>
              <a:t>God’s Plan Fulfilled</a:t>
            </a:r>
            <a:endParaRPr lang="en-US" dirty="0">
              <a:solidFill>
                <a:schemeClr val="accent1">
                  <a:satMod val="150000"/>
                </a:schemeClr>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2000"/>
                                        <p:tgtEl>
                                          <p:spTgt spid="2">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2000"/>
                                        <p:tgtEl>
                                          <p:spTgt spid="2">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fade">
                                      <p:cBhvr>
                                        <p:cTn id="29" dur="2000"/>
                                        <p:tgtEl>
                                          <p:spTgt spid="2">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2000"/>
                                        <p:tgtEl>
                                          <p:spTgt spid="2">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2000"/>
                                        <p:tgtEl>
                                          <p:spTgt spid="2">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
                                            <p:txEl>
                                              <p:pRg st="9" end="9"/>
                                            </p:txEl>
                                          </p:spTgt>
                                        </p:tgtEl>
                                        <p:attrNameLst>
                                          <p:attrName>style.visibility</p:attrName>
                                        </p:attrNameLst>
                                      </p:cBhvr>
                                      <p:to>
                                        <p:strVal val="visible"/>
                                      </p:to>
                                    </p:set>
                                    <p:animEffect transition="in" filter="fade">
                                      <p:cBhvr>
                                        <p:cTn id="38" dur="2000"/>
                                        <p:tgtEl>
                                          <p:spTgt spid="2">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Effect transition="in" filter="fade">
                                      <p:cBhvr>
                                        <p:cTn id="41" dur="2000"/>
                                        <p:tgtEl>
                                          <p:spTgt spid="2">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
                                            <p:txEl>
                                              <p:pRg st="11" end="11"/>
                                            </p:txEl>
                                          </p:spTgt>
                                        </p:tgtEl>
                                        <p:attrNameLst>
                                          <p:attrName>style.visibility</p:attrName>
                                        </p:attrNameLst>
                                      </p:cBhvr>
                                      <p:to>
                                        <p:strVal val="visible"/>
                                      </p:to>
                                    </p:set>
                                    <p:animEffect transition="in" filter="fade">
                                      <p:cBhvr>
                                        <p:cTn id="44" dur="2000"/>
                                        <p:tgtEl>
                                          <p:spTgt spid="2">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animEffect transition="in" filter="fade">
                                      <p:cBhvr>
                                        <p:cTn id="47" dur="2000"/>
                                        <p:tgtEl>
                                          <p:spTgt spid="2">
                                            <p:txEl>
                                              <p:pRg st="12" end="1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
                                            <p:txEl>
                                              <p:pRg st="13" end="13"/>
                                            </p:txEl>
                                          </p:spTgt>
                                        </p:tgtEl>
                                        <p:attrNameLst>
                                          <p:attrName>style.visibility</p:attrName>
                                        </p:attrNameLst>
                                      </p:cBhvr>
                                      <p:to>
                                        <p:strVal val="visible"/>
                                      </p:to>
                                    </p:set>
                                    <p:animEffect transition="in" filter="fade">
                                      <p:cBhvr>
                                        <p:cTn id="50" dur="20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pPr>
            <a:r>
              <a:rPr lang="en-US" sz="2700" smtClean="0"/>
              <a:t>God’s covenant with man, regardless of the age, is summarized in the phrase “…I will be your God and you shall be My people…”</a:t>
            </a:r>
          </a:p>
          <a:p>
            <a:pPr lvl="1">
              <a:lnSpc>
                <a:spcPct val="80000"/>
              </a:lnSpc>
            </a:pPr>
            <a:r>
              <a:rPr lang="en-US" sz="2100" smtClean="0"/>
              <a:t>“I will take you to me for a people, and I will be to you a God…” (Ex. 6:7)</a:t>
            </a:r>
          </a:p>
          <a:p>
            <a:pPr lvl="1">
              <a:lnSpc>
                <a:spcPct val="80000"/>
              </a:lnSpc>
            </a:pPr>
            <a:r>
              <a:rPr lang="en-US" sz="2100" smtClean="0"/>
              <a:t>“…be My own possession…” (Ex. 19:4-6)</a:t>
            </a:r>
          </a:p>
          <a:p>
            <a:pPr lvl="1">
              <a:lnSpc>
                <a:spcPct val="80000"/>
              </a:lnSpc>
            </a:pPr>
            <a:r>
              <a:rPr lang="en-US" sz="2100" smtClean="0"/>
              <a:t>“I will dwell among you…” (Ex. 29:45)</a:t>
            </a:r>
          </a:p>
          <a:p>
            <a:pPr lvl="1">
              <a:lnSpc>
                <a:spcPct val="80000"/>
              </a:lnSpc>
            </a:pPr>
            <a:r>
              <a:rPr lang="en-US" sz="2100" smtClean="0"/>
              <a:t>“I am the Lord your God” (Lev 18)</a:t>
            </a:r>
          </a:p>
          <a:p>
            <a:pPr lvl="2">
              <a:lnSpc>
                <a:spcPct val="80000"/>
              </a:lnSpc>
            </a:pPr>
            <a:r>
              <a:rPr lang="en-US" sz="2000" smtClean="0"/>
              <a:t>An abbreviated form of the agreement</a:t>
            </a:r>
          </a:p>
          <a:p>
            <a:pPr lvl="1">
              <a:lnSpc>
                <a:spcPct val="80000"/>
              </a:lnSpc>
            </a:pPr>
            <a:r>
              <a:rPr lang="en-US" sz="2100" smtClean="0"/>
              <a:t>“You shall be holy; for I Jehovah your God am holy” (Lev. 19:2)</a:t>
            </a:r>
          </a:p>
          <a:p>
            <a:pPr lvl="1">
              <a:lnSpc>
                <a:spcPct val="80000"/>
              </a:lnSpc>
            </a:pPr>
            <a:r>
              <a:rPr lang="en-US" sz="2100" smtClean="0"/>
              <a:t>“I will walk among you, and will be your God, and you shall be My people” (Lev. 26:12)</a:t>
            </a:r>
          </a:p>
          <a:p>
            <a:pPr>
              <a:lnSpc>
                <a:spcPct val="80000"/>
              </a:lnSpc>
            </a:pPr>
            <a:endParaRPr lang="en-US" sz="2700" smtClean="0"/>
          </a:p>
        </p:txBody>
      </p:sp>
      <p:sp>
        <p:nvSpPr>
          <p:cNvPr id="3" name="Title 2"/>
          <p:cNvSpPr>
            <a:spLocks noGrp="1"/>
          </p:cNvSpPr>
          <p:nvPr>
            <p:ph type="title"/>
          </p:nvPr>
        </p:nvSpPr>
        <p:spPr/>
        <p:txBody>
          <a:bodyPr/>
          <a:lstStyle/>
          <a:p>
            <a:pPr fontAlgn="auto">
              <a:spcAft>
                <a:spcPts val="0"/>
              </a:spcAft>
              <a:defRPr/>
            </a:pPr>
            <a:r>
              <a:rPr lang="en-US" dirty="0" smtClean="0">
                <a:solidFill>
                  <a:schemeClr val="accent1">
                    <a:satMod val="150000"/>
                  </a:schemeClr>
                </a:solidFill>
              </a:rPr>
              <a:t>God’s Covenant With Man</a:t>
            </a:r>
            <a:endParaRPr lang="en-US" dirty="0">
              <a:solidFill>
                <a:schemeClr val="accent1">
                  <a:satMod val="150000"/>
                </a:schemeClr>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112</TotalTime>
  <Words>1752</Words>
  <Application>Microsoft Office PowerPoint</Application>
  <PresentationFormat>On-screen Show (4:3)</PresentationFormat>
  <Paragraphs>88</Paragraphs>
  <Slides>12</Slides>
  <Notes>0</Notes>
  <HiddenSlides>3</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12</vt:i4>
      </vt:variant>
    </vt:vector>
  </HeadingPairs>
  <TitlesOfParts>
    <vt:vector size="25" baseType="lpstr">
      <vt:lpstr>Corbel</vt:lpstr>
      <vt:lpstr>Arial</vt:lpstr>
      <vt:lpstr>Wingdings 2</vt:lpstr>
      <vt:lpstr>Wingdings</vt:lpstr>
      <vt:lpstr>Wingdings 3</vt:lpstr>
      <vt:lpstr>Calibri</vt:lpstr>
      <vt:lpstr>Module</vt:lpstr>
      <vt:lpstr>Module</vt:lpstr>
      <vt:lpstr>Module</vt:lpstr>
      <vt:lpstr>Module</vt:lpstr>
      <vt:lpstr>Module</vt:lpstr>
      <vt:lpstr>Module</vt:lpstr>
      <vt:lpstr>Module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superiority of Jesus Christ</dc:title>
  <dc:creator>Jerry Sayre</dc:creator>
  <cp:lastModifiedBy>Warfield Blvd Church of Christ</cp:lastModifiedBy>
  <cp:revision>7</cp:revision>
  <dcterms:created xsi:type="dcterms:W3CDTF">2012-09-26T16:10:27Z</dcterms:created>
  <dcterms:modified xsi:type="dcterms:W3CDTF">2012-10-01T00:52:09Z</dcterms:modified>
</cp:coreProperties>
</file>