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56"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1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B4DA7CE-18C9-4D23-AF00-ED87E87F64B3}"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C7264-DAB7-430B-8F0D-2AB3054F4EF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4DA7CE-18C9-4D23-AF00-ED87E87F64B3}"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C7264-DAB7-430B-8F0D-2AB3054F4EFC}" type="slidenum">
              <a:rPr lang="en-US" smtClean="0"/>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4DA7CE-18C9-4D23-AF00-ED87E87F64B3}" type="datetimeFigureOut">
              <a:rPr lang="en-US" smtClean="0"/>
              <a:pPr/>
              <a:t>9/29/2012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21C7264-DAB7-430B-8F0D-2AB3054F4EFC}" type="slidenum">
              <a:rPr lang="en-US" smtClean="0"/>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4DA7CE-18C9-4D23-AF00-ED87E87F64B3}"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C7264-DAB7-430B-8F0D-2AB3054F4EFC}" type="slidenum">
              <a:rPr lang="en-US" smtClean="0"/>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4DA7CE-18C9-4D23-AF00-ED87E87F64B3}"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C7264-DAB7-430B-8F0D-2AB3054F4EFC}" type="slidenum">
              <a:rPr lang="en-US" smtClean="0"/>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4DA7CE-18C9-4D23-AF00-ED87E87F64B3}" type="datetimeFigureOut">
              <a:rPr lang="en-US" smtClean="0"/>
              <a:pPr/>
              <a:t>9/29/2012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1C7264-DAB7-430B-8F0D-2AB3054F4EFC}" type="slidenum">
              <a:rPr lang="en-US" smtClean="0"/>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4DA7CE-18C9-4D23-AF00-ED87E87F64B3}" type="datetimeFigureOut">
              <a:rPr lang="en-US" smtClean="0"/>
              <a:pPr/>
              <a:t>9/29/2012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1C7264-DAB7-430B-8F0D-2AB3054F4EFC}" type="slidenum">
              <a:rPr lang="en-US" smtClean="0"/>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4DA7CE-18C9-4D23-AF00-ED87E87F64B3}" type="datetimeFigureOut">
              <a:rPr lang="en-US" smtClean="0"/>
              <a:pPr/>
              <a:t>9/29/2012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1C7264-DAB7-430B-8F0D-2AB3054F4EFC}" type="slidenum">
              <a:rPr lang="en-US" smtClean="0"/>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DA7CE-18C9-4D23-AF00-ED87E87F64B3}" type="datetimeFigureOut">
              <a:rPr lang="en-US" smtClean="0"/>
              <a:pPr/>
              <a:t>9/29/2012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1C7264-DAB7-430B-8F0D-2AB3054F4EFC}" type="slidenum">
              <a:rPr lang="en-US" smtClean="0"/>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4DA7CE-18C9-4D23-AF00-ED87E87F64B3}" type="datetimeFigureOut">
              <a:rPr lang="en-US" smtClean="0"/>
              <a:pPr/>
              <a:t>9/29/2012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1C7264-DAB7-430B-8F0D-2AB3054F4EF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B4DA7CE-18C9-4D23-AF00-ED87E87F64B3}" type="datetimeFigureOut">
              <a:rPr lang="en-US" smtClean="0"/>
              <a:pPr/>
              <a:t>9/29/2012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21C7264-DAB7-430B-8F0D-2AB3054F4EFC}" type="slidenum">
              <a:rPr lang="en-US" smtClean="0"/>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B4DA7CE-18C9-4D23-AF00-ED87E87F64B3}" type="datetimeFigureOut">
              <a:rPr lang="en-US" smtClean="0"/>
              <a:pPr/>
              <a:t>9/29/2012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1C7264-DAB7-430B-8F0D-2AB3054F4EF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superiority of Jesus Christ</a:t>
            </a:r>
            <a:endParaRPr lang="en-US" dirty="0"/>
          </a:p>
        </p:txBody>
      </p:sp>
      <p:sp>
        <p:nvSpPr>
          <p:cNvPr id="3" name="Subtitle 2"/>
          <p:cNvSpPr>
            <a:spLocks noGrp="1"/>
          </p:cNvSpPr>
          <p:nvPr>
            <p:ph type="subTitle" idx="1"/>
          </p:nvPr>
        </p:nvSpPr>
        <p:spPr/>
        <p:txBody>
          <a:bodyPr/>
          <a:lstStyle/>
          <a:p>
            <a:r>
              <a:rPr lang="en-US" dirty="0" smtClean="0"/>
              <a:t>Colossians 2:1-23</a:t>
            </a:r>
            <a:endParaRPr lang="en-US"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685800"/>
            <a:ext cx="3352800" cy="400110"/>
          </a:xfrm>
          <a:prstGeom prst="rect">
            <a:avLst/>
          </a:prstGeom>
          <a:solidFill>
            <a:srgbClr val="00B050"/>
          </a:solidFill>
        </p:spPr>
        <p:txBody>
          <a:bodyPr wrap="square" rtlCol="0">
            <a:spAutoFit/>
          </a:bodyPr>
          <a:lstStyle/>
          <a:p>
            <a:r>
              <a:rPr lang="en-US" sz="2000" dirty="0" smtClean="0"/>
              <a:t>“…love the Lord your God”</a:t>
            </a:r>
            <a:endParaRPr lang="en-US" sz="2000" dirty="0"/>
          </a:p>
        </p:txBody>
      </p:sp>
      <p:sp>
        <p:nvSpPr>
          <p:cNvPr id="5" name="TextBox 4"/>
          <p:cNvSpPr txBox="1"/>
          <p:nvPr/>
        </p:nvSpPr>
        <p:spPr>
          <a:xfrm>
            <a:off x="685800" y="1219200"/>
            <a:ext cx="2743200" cy="830997"/>
          </a:xfrm>
          <a:prstGeom prst="rect">
            <a:avLst/>
          </a:prstGeom>
          <a:solidFill>
            <a:srgbClr val="00B050"/>
          </a:solidFill>
        </p:spPr>
        <p:txBody>
          <a:bodyPr wrap="square" rtlCol="0">
            <a:spAutoFit/>
          </a:bodyPr>
          <a:lstStyle/>
          <a:p>
            <a:r>
              <a:rPr lang="en-US" sz="2400" dirty="0" smtClean="0"/>
              <a:t>“…first and great commandment…”</a:t>
            </a:r>
            <a:endParaRPr lang="en-US" sz="2400" dirty="0"/>
          </a:p>
        </p:txBody>
      </p:sp>
      <p:sp>
        <p:nvSpPr>
          <p:cNvPr id="6" name="TextBox 5"/>
          <p:cNvSpPr txBox="1"/>
          <p:nvPr/>
        </p:nvSpPr>
        <p:spPr>
          <a:xfrm>
            <a:off x="3962400" y="1676400"/>
            <a:ext cx="1981200" cy="830997"/>
          </a:xfrm>
          <a:prstGeom prst="rect">
            <a:avLst/>
          </a:prstGeom>
          <a:solidFill>
            <a:srgbClr val="00B050"/>
          </a:solidFill>
        </p:spPr>
        <p:txBody>
          <a:bodyPr wrap="square" rtlCol="0">
            <a:spAutoFit/>
          </a:bodyPr>
          <a:lstStyle/>
          <a:p>
            <a:r>
              <a:rPr lang="en-US" sz="2400" dirty="0" smtClean="0"/>
              <a:t>“…second is like it…”</a:t>
            </a:r>
            <a:endParaRPr lang="en-US" sz="2400" dirty="0"/>
          </a:p>
        </p:txBody>
      </p:sp>
      <p:sp>
        <p:nvSpPr>
          <p:cNvPr id="7" name="TextBox 6"/>
          <p:cNvSpPr txBox="1"/>
          <p:nvPr/>
        </p:nvSpPr>
        <p:spPr>
          <a:xfrm>
            <a:off x="3733800" y="1138535"/>
            <a:ext cx="3429000" cy="461665"/>
          </a:xfrm>
          <a:prstGeom prst="rect">
            <a:avLst/>
          </a:prstGeom>
          <a:solidFill>
            <a:srgbClr val="00B050"/>
          </a:solidFill>
        </p:spPr>
        <p:txBody>
          <a:bodyPr wrap="square" rtlCol="0">
            <a:spAutoFit/>
          </a:bodyPr>
          <a:lstStyle/>
          <a:p>
            <a:r>
              <a:rPr lang="en-US" sz="2400" dirty="0" smtClean="0"/>
              <a:t>“…love your neighbor”</a:t>
            </a:r>
            <a:endParaRPr lang="en-US" sz="2400" dirty="0"/>
          </a:p>
        </p:txBody>
      </p:sp>
      <p:sp>
        <p:nvSpPr>
          <p:cNvPr id="8" name="TextBox 7"/>
          <p:cNvSpPr txBox="1"/>
          <p:nvPr/>
        </p:nvSpPr>
        <p:spPr>
          <a:xfrm>
            <a:off x="2286000" y="3733800"/>
            <a:ext cx="4343400" cy="523220"/>
          </a:xfrm>
          <a:prstGeom prst="rect">
            <a:avLst/>
          </a:prstGeom>
          <a:solidFill>
            <a:schemeClr val="accent6"/>
          </a:solidFill>
        </p:spPr>
        <p:txBody>
          <a:bodyPr wrap="square" rtlCol="0">
            <a:spAutoFit/>
          </a:bodyPr>
          <a:lstStyle/>
          <a:p>
            <a:r>
              <a:rPr lang="en-US" sz="2800" dirty="0" smtClean="0"/>
              <a:t>The Ten Commandments</a:t>
            </a:r>
            <a:endParaRPr lang="en-US" sz="2800" dirty="0"/>
          </a:p>
        </p:txBody>
      </p:sp>
      <p:sp>
        <p:nvSpPr>
          <p:cNvPr id="11" name="TextBox 10"/>
          <p:cNvSpPr txBox="1"/>
          <p:nvPr/>
        </p:nvSpPr>
        <p:spPr>
          <a:xfrm>
            <a:off x="3657600" y="5486400"/>
            <a:ext cx="3200400" cy="523220"/>
          </a:xfrm>
          <a:prstGeom prst="rect">
            <a:avLst/>
          </a:prstGeom>
          <a:solidFill>
            <a:schemeClr val="accent2">
              <a:lumMod val="60000"/>
              <a:lumOff val="40000"/>
            </a:schemeClr>
          </a:solidFill>
        </p:spPr>
        <p:txBody>
          <a:bodyPr wrap="square" rtlCol="0">
            <a:spAutoFit/>
          </a:bodyPr>
          <a:lstStyle/>
          <a:p>
            <a:r>
              <a:rPr lang="en-US" sz="2800" dirty="0" smtClean="0">
                <a:solidFill>
                  <a:schemeClr val="bg1"/>
                </a:solidFill>
              </a:rPr>
              <a:t>The Law of Moses</a:t>
            </a:r>
            <a:endParaRPr lang="en-US" sz="2800" dirty="0">
              <a:solidFill>
                <a:schemeClr val="bg1"/>
              </a:solidFill>
            </a:endParaRPr>
          </a:p>
        </p:txBody>
      </p:sp>
      <p:cxnSp>
        <p:nvCxnSpPr>
          <p:cNvPr id="13" name="Elbow Connector 12"/>
          <p:cNvCxnSpPr>
            <a:stCxn id="5" idx="2"/>
          </p:cNvCxnSpPr>
          <p:nvPr/>
        </p:nvCxnSpPr>
        <p:spPr>
          <a:xfrm rot="16200000" flipH="1">
            <a:off x="1634699" y="2472898"/>
            <a:ext cx="1607403" cy="7620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6" idx="2"/>
          </p:cNvCxnSpPr>
          <p:nvPr/>
        </p:nvCxnSpPr>
        <p:spPr>
          <a:xfrm rot="16200000" flipH="1">
            <a:off x="4644599" y="2815798"/>
            <a:ext cx="1150203" cy="5334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8" idx="2"/>
          </p:cNvCxnSpPr>
          <p:nvPr/>
        </p:nvCxnSpPr>
        <p:spPr>
          <a:xfrm rot="16200000" flipH="1">
            <a:off x="4281160" y="4433560"/>
            <a:ext cx="1153180" cy="80010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524000" y="2667000"/>
            <a:ext cx="5181600" cy="954107"/>
          </a:xfrm>
          <a:prstGeom prst="rect">
            <a:avLst/>
          </a:prstGeom>
          <a:solidFill>
            <a:schemeClr val="bg1">
              <a:lumMod val="75000"/>
            </a:schemeClr>
          </a:solidFill>
        </p:spPr>
        <p:txBody>
          <a:bodyPr wrap="square" rtlCol="0">
            <a:spAutoFit/>
          </a:bodyPr>
          <a:lstStyle/>
          <a:p>
            <a:r>
              <a:rPr lang="en-US" sz="2800" dirty="0" smtClean="0"/>
              <a:t>“On these two commandments hang all the Law and Prophets.”</a:t>
            </a:r>
            <a:endParaRPr lang="en-US" sz="28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20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20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2000"/>
                                        <p:tgtEl>
                                          <p:spTgt spid="1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2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6232475"/>
          </a:xfrm>
          <a:prstGeom prst="rect">
            <a:avLst/>
          </a:prstGeom>
          <a:noFill/>
        </p:spPr>
        <p:txBody>
          <a:bodyPr wrap="square" rtlCol="0">
            <a:spAutoFit/>
          </a:bodyPr>
          <a:lstStyle/>
          <a:p>
            <a:pPr algn="just"/>
            <a:r>
              <a:rPr lang="en-US" sz="1900" dirty="0" smtClean="0"/>
              <a:t>"So it was, when you heard the voice from the midst of the darkness, while the mountain was burning with fire, that you came near to me, all the heads of your tribes and your elders. 24 And you said: 'Surely the LORD our God has shown us His glory and His greatness, and we have heard His voice from the midst of the fire. We have seen this day that God speaks with man; yet he still lives. 25 Now therefore, why should we die? For this great fire will consume us; if we hear the voice of the LORD our God anymore, then we shall die. 26 For who is there of all flesh who has heard the voice of the living God speaking from the midst of the fire, as we have, and lived? 27 You go near and hear all that the LORD our God may say, and tell us all that the LORD our God says to you, and we will hear and do it.'  28 "Then the LORD heard the voice of your words when you spoke to me, and the LORD said to me: 'I have heard the voice of the words of this people which they have spoken to you. They are right in all that they have spoken. 29 Oh, that they had such a heart in them that they would fear Me and always keep all My commandments, that it might be well with them and with their children forever! 30 Go and say to them, "Return to your tents." 31 But as for you, stand here by Me, and I will speak to you all the commandments, the statutes, and the judgments which you shall teach them, that they may observe them in the land which I am giving them to possess.' </a:t>
            </a:r>
          </a:p>
          <a:p>
            <a:pPr algn="just"/>
            <a:r>
              <a:rPr lang="en-US" sz="1900" dirty="0" smtClean="0"/>
              <a:t> 32 "Therefore you shall be careful to do as the LORD your God has commanded you; you shall not turn aside to the right hand or to the left. 33 You shall walk in all the ways which the LORD your God has commanded you, that you may live and that it may be well with you, and that you may prolong your days in the land which you shall possess. </a:t>
            </a:r>
          </a:p>
        </p:txBody>
      </p:sp>
      <p:sp>
        <p:nvSpPr>
          <p:cNvPr id="3" name="TextBox 2"/>
          <p:cNvSpPr txBox="1"/>
          <p:nvPr/>
        </p:nvSpPr>
        <p:spPr>
          <a:xfrm>
            <a:off x="1371600" y="2293203"/>
            <a:ext cx="6553200" cy="830997"/>
          </a:xfrm>
          <a:prstGeom prst="rect">
            <a:avLst/>
          </a:prstGeom>
          <a:solidFill>
            <a:schemeClr val="accent2">
              <a:lumMod val="60000"/>
              <a:lumOff val="40000"/>
            </a:schemeClr>
          </a:solidFill>
        </p:spPr>
        <p:txBody>
          <a:bodyPr wrap="square" rtlCol="0">
            <a:spAutoFit/>
          </a:bodyPr>
          <a:lstStyle/>
          <a:p>
            <a:r>
              <a:rPr lang="en-US" sz="4800" b="1" dirty="0" smtClean="0">
                <a:solidFill>
                  <a:schemeClr val="bg1"/>
                </a:solidFill>
              </a:rPr>
              <a:t>“Your God…My People”</a:t>
            </a:r>
            <a:endParaRPr lang="en-US" sz="4800" b="1" dirty="0">
              <a:solidFill>
                <a:schemeClr val="bg1"/>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Scale>
                                      <p:cBhvr>
                                        <p:cTn id="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gtEl>
                                        <p:attrNameLst>
                                          <p:attrName>ppt_x</p:attrName>
                                          <p:attrName>ppt_y</p:attrName>
                                        </p:attrNameLst>
                                      </p:cBhvr>
                                    </p:animMotion>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2677656"/>
          </a:xfrm>
          <a:prstGeom prst="rect">
            <a:avLst/>
          </a:prstGeom>
          <a:noFill/>
        </p:spPr>
        <p:txBody>
          <a:bodyPr wrap="square" rtlCol="0">
            <a:spAutoFit/>
          </a:bodyPr>
          <a:lstStyle/>
          <a:p>
            <a:r>
              <a:rPr lang="en-US" sz="2400" dirty="0" smtClean="0"/>
              <a:t>And Moses took half the blood and put it in basins, and half the blood he sprinkled on the altar. 7 Then he took the Book of the Covenant and read in the hearing of the people. And they said, "All that the LORD has said we will do, and be obedient." 8 And Moses took the blood, sprinkled it on the people, and said, "This is the blood of the covenant which the LORD has made with you according to all these words.“ (Ex. 24:6-8)</a:t>
            </a:r>
          </a:p>
        </p:txBody>
      </p:sp>
      <p:sp>
        <p:nvSpPr>
          <p:cNvPr id="3" name="TextBox 2"/>
          <p:cNvSpPr txBox="1"/>
          <p:nvPr/>
        </p:nvSpPr>
        <p:spPr>
          <a:xfrm>
            <a:off x="228600" y="3581400"/>
            <a:ext cx="8686800" cy="830997"/>
          </a:xfrm>
          <a:prstGeom prst="rect">
            <a:avLst/>
          </a:prstGeom>
          <a:noFill/>
        </p:spPr>
        <p:txBody>
          <a:bodyPr wrap="square" rtlCol="0">
            <a:spAutoFit/>
          </a:bodyPr>
          <a:lstStyle/>
          <a:p>
            <a:r>
              <a:rPr lang="en-US" sz="2400" dirty="0" smtClean="0"/>
              <a:t>For this is My blood of the new covenant, which is shed for many for the remission of sins.  (Mt. 26:28)</a:t>
            </a:r>
          </a:p>
        </p:txBody>
      </p:sp>
      <p:sp>
        <p:nvSpPr>
          <p:cNvPr id="4" name="TextBox 3"/>
          <p:cNvSpPr txBox="1"/>
          <p:nvPr/>
        </p:nvSpPr>
        <p:spPr>
          <a:xfrm>
            <a:off x="304800" y="4876800"/>
            <a:ext cx="8458200" cy="1200329"/>
          </a:xfrm>
          <a:prstGeom prst="rect">
            <a:avLst/>
          </a:prstGeom>
          <a:noFill/>
        </p:spPr>
        <p:txBody>
          <a:bodyPr wrap="square" rtlCol="0">
            <a:spAutoFit/>
          </a:bodyPr>
          <a:lstStyle/>
          <a:p>
            <a:r>
              <a:rPr lang="en-US" sz="2400" dirty="0" smtClean="0"/>
              <a:t>In the same manner He also took the cup after supper, saying, "This cup is the new covenant in My blood. This do, as often as you drink it, in remembrance of Me."  (1 Cor. 11:25)</a:t>
            </a:r>
          </a:p>
        </p:txBody>
      </p:sp>
      <p:cxnSp>
        <p:nvCxnSpPr>
          <p:cNvPr id="6" name="Straight Connector 5"/>
          <p:cNvCxnSpPr/>
          <p:nvPr/>
        </p:nvCxnSpPr>
        <p:spPr>
          <a:xfrm>
            <a:off x="304800" y="3276600"/>
            <a:ext cx="830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4724400"/>
            <a:ext cx="8305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8763000" cy="6555641"/>
          </a:xfrm>
          <a:prstGeom prst="rect">
            <a:avLst/>
          </a:prstGeom>
          <a:noFill/>
        </p:spPr>
        <p:txBody>
          <a:bodyPr wrap="square" rtlCol="0">
            <a:spAutoFit/>
          </a:bodyPr>
          <a:lstStyle/>
          <a:p>
            <a:pPr algn="just"/>
            <a:r>
              <a:rPr lang="en-US" sz="2000" dirty="0" smtClean="0"/>
              <a:t>But Christ came as High Priest of the good things to come, with the greater and more perfect tabernacle not made with hands, that is, not of this creation. 12 Not with the blood of goats and calves, but with His own blood He entered the Most Holy Place once for all, having obtained eternal redemption. 13 For if the blood of bulls and goats and the ashes of a heifer, sprinkling the unclean, sanctifies for the purifying of the flesh, 14 how much more shall the blood of Christ, who through the eternal Spirit offered Himself without spot to God, cleanse your conscience from dead works to serve the living God? 15 And for this reason He is the Mediator of the new covenant, by means of death, for the redemption of the transgressions under the first covenant, that those who are called may receive the promise of the eternal inheritance. 16 For where there is a testament, there must also of necessity be the death of the testator. 17 For a testament is in force after men are dead, since it has no power at all while the testator lives. 18 Therefore not even the first covenant was dedicated without blood. 19 For when Moses had spoken every precept to all the people according to the law, he took the blood of calves and goats, with water, scarlet wool, and hyssop, and sprinkled both the book itself and all the people, 20 saying, "This is the blood of the covenant which God has commanded you."   21 Then likewise he sprinkled with blood both the tabernacle and all the vessels of the ministry. 22 And according to the law almost all things are purified with blood, and without shedding of blood there is no remission. (Heb. 9:11-22)</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 Points</a:t>
            </a:r>
            <a:endParaRPr lang="en-US" dirty="0"/>
          </a:p>
        </p:txBody>
      </p:sp>
      <p:sp>
        <p:nvSpPr>
          <p:cNvPr id="5" name="Content Placeholder 4"/>
          <p:cNvSpPr>
            <a:spLocks noGrp="1"/>
          </p:cNvSpPr>
          <p:nvPr>
            <p:ph idx="1"/>
          </p:nvPr>
        </p:nvSpPr>
        <p:spPr/>
        <p:txBody>
          <a:bodyPr/>
          <a:lstStyle/>
          <a:p>
            <a:r>
              <a:rPr lang="en-US" dirty="0" smtClean="0"/>
              <a:t>The law was not given for justification</a:t>
            </a:r>
          </a:p>
          <a:p>
            <a:r>
              <a:rPr lang="en-US" dirty="0" smtClean="0"/>
              <a:t>The law reflected the nature of God</a:t>
            </a:r>
          </a:p>
          <a:p>
            <a:r>
              <a:rPr lang="en-US" dirty="0" smtClean="0"/>
              <a:t>God wanted Israel to love and imitate His character</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6555641"/>
          </a:xfrm>
          <a:prstGeom prst="rect">
            <a:avLst/>
          </a:prstGeom>
          <a:noFill/>
        </p:spPr>
        <p:txBody>
          <a:bodyPr wrap="square" rtlCol="0">
            <a:spAutoFit/>
          </a:bodyPr>
          <a:lstStyle/>
          <a:p>
            <a:r>
              <a:rPr lang="en-US" sz="1500" dirty="0" smtClean="0"/>
              <a:t>For I want you to know what a great conflict I have for you and those in Laodicea, and for as many as have not seen my face in the flesh, 2 that their hearts may be encouraged, being knit together in love, and attaining to all riches of the full assurance of understanding, to the knowledge of the mystery of God, both of the Father and of Christ, 3 in whom are hidden all the treasures of wisdom and knowledge. 4 Now this I say lest </a:t>
            </a:r>
            <a:r>
              <a:rPr lang="en-US" sz="1500" b="1" dirty="0" smtClean="0">
                <a:solidFill>
                  <a:srgbClr val="FFFF00"/>
                </a:solidFill>
              </a:rPr>
              <a:t>anyone should deceive you with persuasive words</a:t>
            </a:r>
            <a:r>
              <a:rPr lang="en-US" sz="1500" dirty="0" smtClean="0"/>
              <a:t>. 5 For though I am absent in the flesh, yet I am with you in spirit, rejoicing to see your good order and the steadfastness of your faith in Christ. 6 As you therefore have received Christ Jesus the Lord, so walk in Him, 7 rooted and built up in Him and established in the faith, as you have been taught, abounding in it with thanksgiving. 8 Beware lest anyone cheat you through </a:t>
            </a:r>
            <a:r>
              <a:rPr lang="en-US" sz="1500" b="1" dirty="0" smtClean="0">
                <a:solidFill>
                  <a:srgbClr val="FFFF00"/>
                </a:solidFill>
              </a:rPr>
              <a:t>philosophy</a:t>
            </a:r>
            <a:r>
              <a:rPr lang="en-US" sz="1500" dirty="0" smtClean="0"/>
              <a:t> and </a:t>
            </a:r>
            <a:r>
              <a:rPr lang="en-US" sz="1500" b="1" dirty="0" smtClean="0">
                <a:solidFill>
                  <a:srgbClr val="FFFF00"/>
                </a:solidFill>
              </a:rPr>
              <a:t>empty deceit</a:t>
            </a:r>
            <a:r>
              <a:rPr lang="en-US" sz="1500" dirty="0" smtClean="0"/>
              <a:t>, according to the tradition of men, according to the basic principles of the world, and not according to Christ. 9 For in Him dwells all the fullness of the Godhead bodily; 10 and you are complete in Him, who is the </a:t>
            </a:r>
            <a:r>
              <a:rPr lang="en-US" sz="1500" b="1" dirty="0" smtClean="0">
                <a:solidFill>
                  <a:srgbClr val="FFFF00"/>
                </a:solidFill>
              </a:rPr>
              <a:t>head of all principality and power</a:t>
            </a:r>
            <a:r>
              <a:rPr lang="en-US" sz="1500" dirty="0" smtClean="0"/>
              <a:t>. 11 In Him you were also circumcised with the circumcision made without hands, by putting off the body of the sins of the flesh, by the circumcision of Christ, 12 buried with Him in baptism, in which you also were raised with Him through faith in the working of God, who raised Him from the dead. 13 And you, being dead in your trespasses and the </a:t>
            </a:r>
            <a:r>
              <a:rPr lang="en-US" sz="1500" dirty="0" err="1" smtClean="0"/>
              <a:t>uncircumcision</a:t>
            </a:r>
            <a:r>
              <a:rPr lang="en-US" sz="1500" dirty="0" smtClean="0"/>
              <a:t> of your flesh, He has made alive together with Him, having forgiven you all trespasses, 14 having wiped out the handwriting of requirements that was against us, which was contrary to us. And He has taken it out of the way, having nailed it to the cross. 15 Having disarmed principalities and powers, He made a public spectacle of them, triumphing over them in it. 16 So let no one judge you in food or in drink, or regarding a festival or a new moon or </a:t>
            </a:r>
            <a:r>
              <a:rPr lang="en-US" sz="1500" dirty="0" err="1" smtClean="0"/>
              <a:t>sabbaths</a:t>
            </a:r>
            <a:r>
              <a:rPr lang="en-US" sz="1500" dirty="0" smtClean="0"/>
              <a:t>, 17 which are a shadow of things to come, but the substance is of Christ. 18 Let no one cheat you of your reward, taking delight in false humility and </a:t>
            </a:r>
            <a:r>
              <a:rPr lang="en-US" sz="1500" b="1" dirty="0" smtClean="0">
                <a:solidFill>
                  <a:srgbClr val="FFFF00"/>
                </a:solidFill>
              </a:rPr>
              <a:t>worship of angels, intruding into those things which he has not seen</a:t>
            </a:r>
            <a:r>
              <a:rPr lang="en-US" sz="1500" dirty="0" smtClean="0"/>
              <a:t>, vainly puffed up by his fleshly mind, 19 and not holding fast to the Head, from whom all the body, nourished and knit together by joints and ligaments, grows with the increase that is from God. 20 Therefore, if you died with Christ from the basic principles of the world, why, as though living in the world, do you subject yourselves to regulations —  21 "Do not touch, do not taste, do not handle," 22 which all concern things which perish with the using — according to the commandments and doctrines of men? 23 These things indeed have an appearance of wisdom in </a:t>
            </a:r>
            <a:r>
              <a:rPr lang="en-US" sz="1500" b="1" dirty="0" smtClean="0">
                <a:solidFill>
                  <a:srgbClr val="FFFF00"/>
                </a:solidFill>
              </a:rPr>
              <a:t>self-imposed religion</a:t>
            </a:r>
            <a:r>
              <a:rPr lang="en-US" sz="1500" dirty="0" smtClean="0"/>
              <a:t>, false humility, and neglect of the body, but are of no value against the indulgence of the flesh. </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6093976"/>
          </a:xfrm>
          <a:prstGeom prst="rect">
            <a:avLst/>
          </a:prstGeom>
          <a:noFill/>
        </p:spPr>
        <p:txBody>
          <a:bodyPr wrap="square" rtlCol="0">
            <a:spAutoFit/>
          </a:bodyPr>
          <a:lstStyle/>
          <a:p>
            <a:r>
              <a:rPr lang="en-US" sz="1500" dirty="0" smtClean="0">
                <a:solidFill>
                  <a:schemeClr val="bg1"/>
                </a:solidFill>
              </a:rPr>
              <a:t>For I want you to know what a great conflict I have for you and those in Laodicea, and for as many as have not seen my face in the flesh, 2 that their hearts may be encouraged, being knit together in love, and attaining to all riches of the full assurance of understanding, to the knowledge of the mystery of God, both of the Father and of Christ, 3 in whom are hidden all the treasures of wisdom and knowledge. 4 Now this I say lest </a:t>
            </a:r>
            <a:r>
              <a:rPr lang="en-US" sz="1500" b="1" dirty="0" smtClean="0">
                <a:solidFill>
                  <a:srgbClr val="FFFF00"/>
                </a:solidFill>
              </a:rPr>
              <a:t>anyone should deceive you with persuasive words</a:t>
            </a:r>
            <a:r>
              <a:rPr lang="en-US" sz="1500" dirty="0" smtClean="0"/>
              <a:t>. </a:t>
            </a:r>
            <a:r>
              <a:rPr lang="en-US" sz="1500" dirty="0" smtClean="0">
                <a:solidFill>
                  <a:schemeClr val="bg1"/>
                </a:solidFill>
              </a:rPr>
              <a:t>5 For though I am absent in the flesh, yet I am with you in spirit, rejoicing to see your good order and the steadfastness of your faith in Christ. 6 As you therefore have received Christ Jesus the Lord, so walk in Him, 7 rooted and built up in Him and established in the faith, as you have been taught, abounding in it with thanksgiving. 8 Beware lest anyone cheat you through </a:t>
            </a:r>
            <a:r>
              <a:rPr lang="en-US" sz="1500" b="1" dirty="0" smtClean="0">
                <a:solidFill>
                  <a:srgbClr val="FFFF00"/>
                </a:solidFill>
              </a:rPr>
              <a:t>philosophy</a:t>
            </a:r>
            <a:r>
              <a:rPr lang="en-US" sz="1500" dirty="0" smtClean="0"/>
              <a:t> </a:t>
            </a:r>
            <a:r>
              <a:rPr lang="en-US" sz="1500" dirty="0" smtClean="0">
                <a:solidFill>
                  <a:schemeClr val="bg1"/>
                </a:solidFill>
              </a:rPr>
              <a:t>and</a:t>
            </a:r>
            <a:r>
              <a:rPr lang="en-US" sz="1500" dirty="0" smtClean="0"/>
              <a:t> </a:t>
            </a:r>
            <a:r>
              <a:rPr lang="en-US" sz="1500" b="1" dirty="0" smtClean="0">
                <a:solidFill>
                  <a:srgbClr val="FFFF00"/>
                </a:solidFill>
              </a:rPr>
              <a:t>empty deceit</a:t>
            </a:r>
            <a:r>
              <a:rPr lang="en-US" sz="1500" dirty="0" smtClean="0"/>
              <a:t>, </a:t>
            </a:r>
            <a:r>
              <a:rPr lang="en-US" sz="1500" dirty="0" smtClean="0">
                <a:solidFill>
                  <a:schemeClr val="bg1"/>
                </a:solidFill>
              </a:rPr>
              <a:t>according to the tradition of men, according to the basic principles of the world, and not according to Christ. 9 For in Him dwells all the fullness of the Godhead bodily; 10 and you are complete in Him, who is the </a:t>
            </a:r>
            <a:r>
              <a:rPr lang="en-US" sz="1500" b="1" dirty="0" smtClean="0">
                <a:solidFill>
                  <a:srgbClr val="FFFF00"/>
                </a:solidFill>
              </a:rPr>
              <a:t>head of all principality and power</a:t>
            </a:r>
            <a:r>
              <a:rPr lang="en-US" sz="1500" dirty="0" smtClean="0"/>
              <a:t>. </a:t>
            </a:r>
            <a:r>
              <a:rPr lang="en-US" sz="1500" dirty="0" smtClean="0">
                <a:solidFill>
                  <a:schemeClr val="bg1"/>
                </a:solidFill>
              </a:rPr>
              <a:t>11 In Him you were also circumcised with the circumcision made without hands, by putting off the body of the sins of the flesh, by the circumcision of Christ, 12 buried with Him in baptism, in which you also were raised with Him through faith in the working of God, who raised Him from the dead. 13 And you, being dead in your trespasses and the </a:t>
            </a:r>
            <a:r>
              <a:rPr lang="en-US" sz="1500" dirty="0" err="1" smtClean="0">
                <a:solidFill>
                  <a:schemeClr val="bg1"/>
                </a:solidFill>
              </a:rPr>
              <a:t>uncircumcision</a:t>
            </a:r>
            <a:r>
              <a:rPr lang="en-US" sz="1500" dirty="0" smtClean="0">
                <a:solidFill>
                  <a:schemeClr val="bg1"/>
                </a:solidFill>
              </a:rPr>
              <a:t> of your flesh, He has made alive together with Him, having forgiven you all trespasses, 14 having wiped out the handwriting of requirements that was against us, which was contrary to us. And He has taken it out of the way, having nailed it to the cross. 15 Having disarmed principalities and powers, He made a public spectacle of them, triumphing over them in it. 16 So let no one judge you in food or in drink, or regarding a festival or a new moon or </a:t>
            </a:r>
            <a:r>
              <a:rPr lang="en-US" sz="1500" dirty="0" err="1" smtClean="0">
                <a:solidFill>
                  <a:schemeClr val="bg1"/>
                </a:solidFill>
              </a:rPr>
              <a:t>sabbaths</a:t>
            </a:r>
            <a:r>
              <a:rPr lang="en-US" sz="1500" dirty="0" smtClean="0">
                <a:solidFill>
                  <a:schemeClr val="bg1"/>
                </a:solidFill>
              </a:rPr>
              <a:t>, 17 which are a shadow of things to come, but the substance is of Christ. 18 Let no one cheat you of your reward, taking delight in false humility and </a:t>
            </a:r>
            <a:r>
              <a:rPr lang="en-US" sz="1500" b="1" dirty="0" smtClean="0">
                <a:solidFill>
                  <a:srgbClr val="FFFF00"/>
                </a:solidFill>
              </a:rPr>
              <a:t>worship of angels, intruding into those things which he has not seen</a:t>
            </a:r>
            <a:r>
              <a:rPr lang="en-US" sz="1500" dirty="0" smtClean="0"/>
              <a:t>, </a:t>
            </a:r>
            <a:r>
              <a:rPr lang="en-US" sz="1500" dirty="0" smtClean="0">
                <a:solidFill>
                  <a:schemeClr val="bg1"/>
                </a:solidFill>
              </a:rPr>
              <a:t>vainly puffed up by his fleshly mind, 19 and not holding fast to the Head, from whom all the body, nourished and knit together by joints and ligaments, grows with the increase that is from God. 20 Therefore, if you died with Christ from the basic principles of the world, why, as though living in the world, do you subject yourselves to regulations —  21 "Do not touch, do not taste, do not handle," 22 which all concern things which perish with the using — according to the commandments and doctrines of men? 23 These things indeed have an appearance of wisdom in </a:t>
            </a:r>
            <a:r>
              <a:rPr lang="en-US" sz="1500" b="1" dirty="0" smtClean="0">
                <a:solidFill>
                  <a:srgbClr val="FFFF00"/>
                </a:solidFill>
              </a:rPr>
              <a:t>self-imposed religion</a:t>
            </a:r>
            <a:r>
              <a:rPr lang="en-US" sz="1500" dirty="0" smtClean="0"/>
              <a:t>, </a:t>
            </a:r>
            <a:r>
              <a:rPr lang="en-US" sz="1500" dirty="0" smtClean="0">
                <a:solidFill>
                  <a:schemeClr val="bg1"/>
                </a:solidFill>
              </a:rPr>
              <a:t>false humility, and neglect of the body, but are of no value against the indulgence of the flesh. </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38600" y="457200"/>
            <a:ext cx="4953000" cy="5878532"/>
          </a:xfrm>
          <a:prstGeom prst="rect">
            <a:avLst/>
          </a:prstGeom>
          <a:noFill/>
        </p:spPr>
        <p:txBody>
          <a:bodyPr wrap="square" rtlCol="0">
            <a:spAutoFit/>
          </a:bodyPr>
          <a:lstStyle/>
          <a:p>
            <a:pPr algn="r"/>
            <a:endParaRPr lang="en-US" dirty="0" smtClean="0"/>
          </a:p>
          <a:p>
            <a:pPr algn="r"/>
            <a:r>
              <a:rPr lang="en-US" sz="2000" dirty="0" smtClean="0"/>
              <a:t>Human Reasoning (27 SEP):  </a:t>
            </a:r>
          </a:p>
          <a:p>
            <a:pPr algn="r"/>
            <a:r>
              <a:rPr lang="en-US" sz="2000" dirty="0" smtClean="0"/>
              <a:t>“Let Us Reason Together”</a:t>
            </a:r>
          </a:p>
          <a:p>
            <a:pPr algn="r"/>
            <a:endParaRPr lang="en-US" sz="2000" dirty="0" smtClean="0"/>
          </a:p>
          <a:p>
            <a:pPr algn="r"/>
            <a:r>
              <a:rPr lang="en-US" sz="2000" dirty="0" smtClean="0"/>
              <a:t>Human Philosophy (28 SEP):</a:t>
            </a:r>
          </a:p>
          <a:p>
            <a:pPr algn="r"/>
            <a:r>
              <a:rPr lang="en-US" sz="2000" dirty="0" smtClean="0"/>
              <a:t>“The Way of Man is Not in Himself”</a:t>
            </a:r>
          </a:p>
          <a:p>
            <a:pPr algn="r"/>
            <a:endParaRPr lang="en-US" sz="2000" dirty="0" smtClean="0"/>
          </a:p>
          <a:p>
            <a:pPr algn="r"/>
            <a:r>
              <a:rPr lang="en-US" sz="2000" dirty="0" smtClean="0"/>
              <a:t>Human Authorities (29 SEP):</a:t>
            </a:r>
          </a:p>
          <a:p>
            <a:pPr algn="r"/>
            <a:r>
              <a:rPr lang="en-US" sz="2000" dirty="0" smtClean="0"/>
              <a:t>“No Authority But From God”</a:t>
            </a:r>
          </a:p>
          <a:p>
            <a:pPr algn="r"/>
            <a:endParaRPr lang="en-US" sz="2000" dirty="0" smtClean="0"/>
          </a:p>
          <a:p>
            <a:pPr algn="r"/>
            <a:r>
              <a:rPr lang="en-US" sz="2000" dirty="0" smtClean="0"/>
              <a:t>Mysticism (30 SEP – Class):</a:t>
            </a:r>
          </a:p>
          <a:p>
            <a:pPr algn="r"/>
            <a:r>
              <a:rPr lang="en-US" sz="2000" dirty="0" smtClean="0"/>
              <a:t>“He Has Put Eternity in Their Hearts”</a:t>
            </a:r>
          </a:p>
          <a:p>
            <a:pPr algn="r"/>
            <a:endParaRPr lang="en-US" sz="2000" dirty="0" smtClean="0"/>
          </a:p>
          <a:p>
            <a:pPr algn="r"/>
            <a:r>
              <a:rPr lang="en-US" sz="2000" dirty="0" smtClean="0"/>
              <a:t>Human Religion (30 SEP – AM):</a:t>
            </a:r>
          </a:p>
          <a:p>
            <a:pPr algn="r"/>
            <a:r>
              <a:rPr lang="en-US" sz="2000" dirty="0" smtClean="0"/>
              <a:t>“God’s Character Revealed”</a:t>
            </a:r>
          </a:p>
          <a:p>
            <a:pPr algn="r"/>
            <a:endParaRPr lang="en-US" sz="2000" dirty="0" smtClean="0"/>
          </a:p>
          <a:p>
            <a:pPr algn="r"/>
            <a:r>
              <a:rPr lang="en-US" sz="2000" dirty="0" err="1" smtClean="0"/>
              <a:t>Noahic</a:t>
            </a:r>
            <a:r>
              <a:rPr lang="en-US" sz="2000" dirty="0" smtClean="0"/>
              <a:t> &amp; Mosaic Law (30 SEP – PM):</a:t>
            </a:r>
          </a:p>
          <a:p>
            <a:pPr algn="r"/>
            <a:r>
              <a:rPr lang="en-US" sz="2000" dirty="0" smtClean="0"/>
              <a:t>“God’s Covenant with Man”</a:t>
            </a:r>
          </a:p>
          <a:p>
            <a:pPr algn="r"/>
            <a:endParaRPr lang="en-US" dirty="0"/>
          </a:p>
        </p:txBody>
      </p:sp>
      <p:sp>
        <p:nvSpPr>
          <p:cNvPr id="3" name="TextBox 2"/>
          <p:cNvSpPr txBox="1"/>
          <p:nvPr/>
        </p:nvSpPr>
        <p:spPr>
          <a:xfrm>
            <a:off x="0" y="457200"/>
            <a:ext cx="4953000" cy="5878532"/>
          </a:xfrm>
          <a:prstGeom prst="rect">
            <a:avLst/>
          </a:prstGeom>
          <a:noFill/>
        </p:spPr>
        <p:txBody>
          <a:bodyPr wrap="square" rtlCol="0">
            <a:spAutoFit/>
          </a:bodyPr>
          <a:lstStyle/>
          <a:p>
            <a:pPr algn="r"/>
            <a:endParaRPr lang="en-US" b="1" dirty="0" smtClean="0">
              <a:solidFill>
                <a:srgbClr val="FFFF00"/>
              </a:solidFill>
            </a:endParaRPr>
          </a:p>
          <a:p>
            <a:r>
              <a:rPr lang="en-US" sz="2000" b="1" dirty="0" smtClean="0">
                <a:solidFill>
                  <a:srgbClr val="FFFF00"/>
                </a:solidFill>
              </a:rPr>
              <a:t>“…persuasive words…”</a:t>
            </a:r>
          </a:p>
          <a:p>
            <a:endParaRPr lang="en-US" sz="2000" b="1" dirty="0" smtClean="0">
              <a:solidFill>
                <a:srgbClr val="FFFF00"/>
              </a:solidFill>
            </a:endParaRPr>
          </a:p>
          <a:p>
            <a:endParaRPr lang="en-US" sz="2000" b="1" dirty="0" smtClean="0">
              <a:solidFill>
                <a:srgbClr val="FFFF00"/>
              </a:solidFill>
            </a:endParaRPr>
          </a:p>
          <a:p>
            <a:r>
              <a:rPr lang="en-US" sz="2000" b="1" dirty="0" smtClean="0">
                <a:solidFill>
                  <a:srgbClr val="FFFF00"/>
                </a:solidFill>
              </a:rPr>
              <a:t>“…philosophy…” </a:t>
            </a:r>
          </a:p>
          <a:p>
            <a:endParaRPr lang="en-US" sz="2000" b="1" dirty="0" smtClean="0">
              <a:solidFill>
                <a:srgbClr val="FFFF00"/>
              </a:solidFill>
            </a:endParaRPr>
          </a:p>
          <a:p>
            <a:endParaRPr lang="en-US" sz="2000" b="1" dirty="0" smtClean="0">
              <a:solidFill>
                <a:srgbClr val="FFFF00"/>
              </a:solidFill>
            </a:endParaRPr>
          </a:p>
          <a:p>
            <a:r>
              <a:rPr lang="en-US" sz="2000" b="1" dirty="0" smtClean="0">
                <a:solidFill>
                  <a:srgbClr val="FFFF00"/>
                </a:solidFill>
              </a:rPr>
              <a:t>“…principality and power…”</a:t>
            </a:r>
          </a:p>
          <a:p>
            <a:endParaRPr lang="en-US" sz="2000" b="1" dirty="0" smtClean="0">
              <a:solidFill>
                <a:srgbClr val="FFFF00"/>
              </a:solidFill>
            </a:endParaRPr>
          </a:p>
          <a:p>
            <a:endParaRPr lang="en-US" sz="2000" b="1" dirty="0" smtClean="0">
              <a:solidFill>
                <a:srgbClr val="FFFF00"/>
              </a:solidFill>
            </a:endParaRPr>
          </a:p>
          <a:p>
            <a:r>
              <a:rPr lang="en-US" sz="2000" b="1" dirty="0" smtClean="0">
                <a:solidFill>
                  <a:srgbClr val="FFFF00"/>
                </a:solidFill>
              </a:rPr>
              <a:t>“…things…not seen…”</a:t>
            </a:r>
          </a:p>
          <a:p>
            <a:endParaRPr lang="en-US" sz="2000" b="1" dirty="0" smtClean="0">
              <a:solidFill>
                <a:srgbClr val="FFFF00"/>
              </a:solidFill>
            </a:endParaRPr>
          </a:p>
          <a:p>
            <a:endParaRPr lang="en-US" sz="2000" b="1" dirty="0" smtClean="0">
              <a:solidFill>
                <a:srgbClr val="FFFF00"/>
              </a:solidFill>
            </a:endParaRPr>
          </a:p>
          <a:p>
            <a:r>
              <a:rPr lang="en-US" sz="2000" b="1" dirty="0" smtClean="0">
                <a:solidFill>
                  <a:srgbClr val="FFFF00"/>
                </a:solidFill>
              </a:rPr>
              <a:t>“…self-imposed religion…”</a:t>
            </a:r>
          </a:p>
          <a:p>
            <a:endParaRPr lang="en-US" sz="2000" b="1" dirty="0" smtClean="0">
              <a:solidFill>
                <a:srgbClr val="FFFF00"/>
              </a:solidFill>
            </a:endParaRPr>
          </a:p>
          <a:p>
            <a:endParaRPr lang="en-US" sz="2000" b="1" dirty="0" smtClean="0">
              <a:solidFill>
                <a:srgbClr val="FFFF00"/>
              </a:solidFill>
            </a:endParaRPr>
          </a:p>
          <a:p>
            <a:r>
              <a:rPr lang="en-US" sz="2000" b="1" dirty="0" smtClean="0">
                <a:solidFill>
                  <a:srgbClr val="FFFF00"/>
                </a:solidFill>
              </a:rPr>
              <a:t>“…self-deceit…”</a:t>
            </a:r>
          </a:p>
          <a:p>
            <a:endParaRPr lang="en-US" sz="2000" b="1" dirty="0" smtClean="0">
              <a:solidFill>
                <a:srgbClr val="FFFF00"/>
              </a:solidFill>
            </a:endParaRPr>
          </a:p>
          <a:p>
            <a:pPr algn="r"/>
            <a:endParaRPr lang="en-US" b="1" dirty="0">
              <a:solidFill>
                <a:srgbClr val="FFFF00"/>
              </a:solidFill>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God’s Character Revealed</a:t>
            </a:r>
            <a:endParaRPr lang="en-US" dirty="0"/>
          </a:p>
        </p:txBody>
      </p:sp>
      <p:sp>
        <p:nvSpPr>
          <p:cNvPr id="3" name="Subtitle 2"/>
          <p:cNvSpPr>
            <a:spLocks noGrp="1"/>
          </p:cNvSpPr>
          <p:nvPr>
            <p:ph type="subTitle" idx="1"/>
          </p:nvPr>
        </p:nvSpPr>
        <p:spPr/>
        <p:txBody>
          <a:bodyPr/>
          <a:lstStyle/>
          <a:p>
            <a:r>
              <a:rPr lang="en-US" dirty="0" smtClean="0"/>
              <a:t>Christ is Superior to Human Religion</a:t>
            </a:r>
            <a:endParaRPr lang="en-US"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0"/>
            <a:ext cx="8686800" cy="1384995"/>
          </a:xfrm>
          <a:prstGeom prst="rect">
            <a:avLst/>
          </a:prstGeom>
          <a:noFill/>
        </p:spPr>
        <p:txBody>
          <a:bodyPr wrap="square" rtlCol="0">
            <a:spAutoFit/>
          </a:bodyPr>
          <a:lstStyle/>
          <a:p>
            <a:r>
              <a:rPr lang="en-US" sz="2800" dirty="0" smtClean="0"/>
              <a:t>So He declared to you His covenant which He commanded you to perform, the Ten Commandments; and He wrote them on two tablets of stone. (Deut. 4:13)</a:t>
            </a:r>
          </a:p>
        </p:txBody>
      </p:sp>
      <p:sp>
        <p:nvSpPr>
          <p:cNvPr id="5" name="TextBox 4"/>
          <p:cNvSpPr txBox="1"/>
          <p:nvPr/>
        </p:nvSpPr>
        <p:spPr>
          <a:xfrm>
            <a:off x="228600" y="2070318"/>
            <a:ext cx="8686800" cy="1815882"/>
          </a:xfrm>
          <a:prstGeom prst="rect">
            <a:avLst/>
          </a:prstGeom>
          <a:noFill/>
        </p:spPr>
        <p:txBody>
          <a:bodyPr wrap="square" rtlCol="0">
            <a:spAutoFit/>
          </a:bodyPr>
          <a:lstStyle/>
          <a:p>
            <a:r>
              <a:rPr lang="en-US" sz="2800" dirty="0" smtClean="0"/>
              <a:t>So he was there with the LORD forty days and forty nights; he neither ate bread nor drank water. And He wrote on the tablets the words of the covenant, the Ten Commandments.   (Ex. 34:28)</a:t>
            </a:r>
          </a:p>
        </p:txBody>
      </p:sp>
      <p:sp>
        <p:nvSpPr>
          <p:cNvPr id="6" name="TextBox 5"/>
          <p:cNvSpPr txBox="1"/>
          <p:nvPr/>
        </p:nvSpPr>
        <p:spPr>
          <a:xfrm>
            <a:off x="304800" y="4356318"/>
            <a:ext cx="8610600" cy="1815882"/>
          </a:xfrm>
          <a:prstGeom prst="rect">
            <a:avLst/>
          </a:prstGeom>
          <a:noFill/>
        </p:spPr>
        <p:txBody>
          <a:bodyPr wrap="square" rtlCol="0">
            <a:spAutoFit/>
          </a:bodyPr>
          <a:lstStyle/>
          <a:p>
            <a:r>
              <a:rPr lang="en-US" sz="2800" dirty="0" smtClean="0"/>
              <a:t>And there I have made a place for the ark, in which is the covenant of the LORD which He made with our fathers, when He brought them out of the land of Egypt."  (1 </a:t>
            </a:r>
            <a:r>
              <a:rPr lang="en-US" sz="2800" dirty="0" err="1" smtClean="0"/>
              <a:t>Ki</a:t>
            </a:r>
            <a:r>
              <a:rPr lang="en-US" sz="2800" dirty="0" smtClean="0"/>
              <a:t>. 8:21)</a:t>
            </a:r>
          </a:p>
        </p:txBody>
      </p:sp>
      <p:cxnSp>
        <p:nvCxnSpPr>
          <p:cNvPr id="8" name="Straight Connector 7"/>
          <p:cNvCxnSpPr/>
          <p:nvPr/>
        </p:nvCxnSpPr>
        <p:spPr>
          <a:xfrm>
            <a:off x="304800" y="1752600"/>
            <a:ext cx="830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4800" y="4114800"/>
            <a:ext cx="830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Autofit/>
          </a:bodyPr>
          <a:lstStyle/>
          <a:p>
            <a:r>
              <a:rPr lang="en-US" sz="3600" dirty="0" smtClean="0"/>
              <a:t>What can we learn from Matthew 22?</a:t>
            </a:r>
            <a:endParaRPr lang="en-US" sz="3600" dirty="0"/>
          </a:p>
        </p:txBody>
      </p:sp>
      <p:sp>
        <p:nvSpPr>
          <p:cNvPr id="3" name="Content Placeholder 2"/>
          <p:cNvSpPr>
            <a:spLocks noGrp="1"/>
          </p:cNvSpPr>
          <p:nvPr>
            <p:ph idx="1"/>
          </p:nvPr>
        </p:nvSpPr>
        <p:spPr>
          <a:xfrm>
            <a:off x="457200" y="1905000"/>
            <a:ext cx="8229600" cy="4325112"/>
          </a:xfrm>
        </p:spPr>
        <p:txBody>
          <a:bodyPr>
            <a:normAutofit fontScale="92500" lnSpcReduction="20000"/>
          </a:bodyPr>
          <a:lstStyle/>
          <a:p>
            <a:pPr marL="0" indent="0">
              <a:buNone/>
            </a:pPr>
            <a:r>
              <a:rPr lang="en-US" dirty="0" smtClean="0"/>
              <a:t>But when the Pharisees heard that He had silenced the Sadducees, they gathered together. </a:t>
            </a:r>
            <a:r>
              <a:rPr lang="en-US" sz="1900" dirty="0" smtClean="0"/>
              <a:t>35 </a:t>
            </a:r>
            <a:r>
              <a:rPr lang="en-US" dirty="0" smtClean="0"/>
              <a:t>Then one of them, a lawyer, asked Him a question, testing Him, and saying, </a:t>
            </a:r>
            <a:r>
              <a:rPr lang="en-US" sz="1900" dirty="0" smtClean="0"/>
              <a:t>36 </a:t>
            </a:r>
            <a:r>
              <a:rPr lang="en-US" dirty="0" smtClean="0"/>
              <a:t>"</a:t>
            </a:r>
            <a:r>
              <a:rPr lang="en-US" b="1" dirty="0" smtClean="0"/>
              <a:t>Teacher, which is the great commandment in the law</a:t>
            </a:r>
            <a:r>
              <a:rPr lang="en-US" dirty="0" smtClean="0"/>
              <a:t>?" </a:t>
            </a:r>
            <a:r>
              <a:rPr lang="en-US" sz="1900" dirty="0" smtClean="0"/>
              <a:t>37 </a:t>
            </a:r>
            <a:r>
              <a:rPr lang="en-US" dirty="0" smtClean="0"/>
              <a:t>Jesus said to him, "'You shall </a:t>
            </a:r>
            <a:r>
              <a:rPr lang="en-US" b="1" dirty="0" smtClean="0">
                <a:solidFill>
                  <a:srgbClr val="FFFF00"/>
                </a:solidFill>
              </a:rPr>
              <a:t>love the LORD your God</a:t>
            </a:r>
            <a:r>
              <a:rPr lang="en-US" b="1" dirty="0" smtClean="0">
                <a:solidFill>
                  <a:schemeClr val="accent4"/>
                </a:solidFill>
              </a:rPr>
              <a:t> </a:t>
            </a:r>
            <a:r>
              <a:rPr lang="en-US" dirty="0" smtClean="0"/>
              <a:t>with all your heart, with all your soul, and with all your mind.'   </a:t>
            </a:r>
            <a:r>
              <a:rPr lang="en-US" sz="1900" dirty="0" smtClean="0"/>
              <a:t>38 </a:t>
            </a:r>
            <a:r>
              <a:rPr lang="en-US" dirty="0" smtClean="0"/>
              <a:t>This is the </a:t>
            </a:r>
            <a:r>
              <a:rPr lang="en-US" b="1" dirty="0" smtClean="0">
                <a:solidFill>
                  <a:srgbClr val="FFC000"/>
                </a:solidFill>
              </a:rPr>
              <a:t>first and great commandment</a:t>
            </a:r>
            <a:r>
              <a:rPr lang="en-US" dirty="0" smtClean="0"/>
              <a:t>.  </a:t>
            </a:r>
            <a:r>
              <a:rPr lang="en-US" sz="1900" dirty="0" smtClean="0"/>
              <a:t>39 </a:t>
            </a:r>
            <a:r>
              <a:rPr lang="en-US" dirty="0" smtClean="0"/>
              <a:t>And the second is like it: 'You shall </a:t>
            </a:r>
            <a:r>
              <a:rPr lang="en-US" b="1" dirty="0" smtClean="0">
                <a:solidFill>
                  <a:srgbClr val="FFFF00"/>
                </a:solidFill>
              </a:rPr>
              <a:t>love your neighbor as yourself</a:t>
            </a:r>
            <a:r>
              <a:rPr lang="en-US" b="1" dirty="0" smtClean="0">
                <a:solidFill>
                  <a:schemeClr val="accent4"/>
                </a:solidFill>
              </a:rPr>
              <a:t>.</a:t>
            </a:r>
            <a:r>
              <a:rPr lang="en-US" dirty="0" smtClean="0"/>
              <a:t>'   </a:t>
            </a:r>
            <a:r>
              <a:rPr lang="en-US" sz="1900" dirty="0" smtClean="0"/>
              <a:t>40 </a:t>
            </a:r>
            <a:r>
              <a:rPr lang="en-US" b="1" dirty="0" smtClean="0"/>
              <a:t>On these two commandments hang all the Law and the Prophets</a:t>
            </a:r>
            <a:r>
              <a:rPr lang="en-US" dirty="0" smtClean="0"/>
              <a:t>." </a:t>
            </a:r>
          </a:p>
        </p:txBody>
      </p:sp>
      <p:cxnSp>
        <p:nvCxnSpPr>
          <p:cNvPr id="5" name="Straight Connector 4"/>
          <p:cNvCxnSpPr/>
          <p:nvPr/>
        </p:nvCxnSpPr>
        <p:spPr>
          <a:xfrm>
            <a:off x="990600" y="5257800"/>
            <a:ext cx="23622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0" y="685800"/>
            <a:ext cx="5029200" cy="1384995"/>
          </a:xfrm>
          <a:prstGeom prst="rect">
            <a:avLst/>
          </a:prstGeom>
          <a:noFill/>
        </p:spPr>
        <p:txBody>
          <a:bodyPr wrap="square" rtlCol="0">
            <a:spAutoFit/>
          </a:bodyPr>
          <a:lstStyle/>
          <a:p>
            <a:r>
              <a:rPr lang="en-US" sz="2800" dirty="0" smtClean="0"/>
              <a:t>“…love the Lord your God with all your  heart, with all your soul and with all your mind.”</a:t>
            </a:r>
            <a:endParaRPr lang="en-US" sz="2800" dirty="0"/>
          </a:p>
        </p:txBody>
      </p:sp>
      <p:sp>
        <p:nvSpPr>
          <p:cNvPr id="5" name="TextBox 4"/>
          <p:cNvSpPr txBox="1"/>
          <p:nvPr/>
        </p:nvSpPr>
        <p:spPr>
          <a:xfrm>
            <a:off x="304800" y="2057400"/>
            <a:ext cx="2743200" cy="830997"/>
          </a:xfrm>
          <a:prstGeom prst="rect">
            <a:avLst/>
          </a:prstGeom>
          <a:solidFill>
            <a:schemeClr val="accent5"/>
          </a:solidFill>
        </p:spPr>
        <p:txBody>
          <a:bodyPr wrap="square" rtlCol="0">
            <a:spAutoFit/>
          </a:bodyPr>
          <a:lstStyle/>
          <a:p>
            <a:r>
              <a:rPr lang="en-US" sz="2400" dirty="0" smtClean="0">
                <a:solidFill>
                  <a:schemeClr val="bg1"/>
                </a:solidFill>
              </a:rPr>
              <a:t>“…first and great commandment…”</a:t>
            </a:r>
            <a:endParaRPr lang="en-US" sz="2400" dirty="0">
              <a:solidFill>
                <a:schemeClr val="bg1"/>
              </a:solidFill>
            </a:endParaRPr>
          </a:p>
        </p:txBody>
      </p:sp>
      <p:sp>
        <p:nvSpPr>
          <p:cNvPr id="6" name="TextBox 5"/>
          <p:cNvSpPr txBox="1"/>
          <p:nvPr/>
        </p:nvSpPr>
        <p:spPr>
          <a:xfrm>
            <a:off x="7010400" y="1074003"/>
            <a:ext cx="1981200" cy="830997"/>
          </a:xfrm>
          <a:prstGeom prst="rect">
            <a:avLst/>
          </a:prstGeom>
          <a:solidFill>
            <a:schemeClr val="accent5"/>
          </a:solidFill>
        </p:spPr>
        <p:txBody>
          <a:bodyPr wrap="square" rtlCol="0">
            <a:spAutoFit/>
          </a:bodyPr>
          <a:lstStyle/>
          <a:p>
            <a:r>
              <a:rPr lang="en-US" sz="2400" dirty="0" smtClean="0">
                <a:solidFill>
                  <a:schemeClr val="bg1"/>
                </a:solidFill>
              </a:rPr>
              <a:t>“…second is like it…”</a:t>
            </a:r>
            <a:endParaRPr lang="en-US" sz="2400" dirty="0">
              <a:solidFill>
                <a:schemeClr val="bg1"/>
              </a:solidFill>
            </a:endParaRPr>
          </a:p>
        </p:txBody>
      </p:sp>
      <p:sp>
        <p:nvSpPr>
          <p:cNvPr id="7" name="TextBox 6"/>
          <p:cNvSpPr txBox="1"/>
          <p:nvPr/>
        </p:nvSpPr>
        <p:spPr>
          <a:xfrm>
            <a:off x="6324600" y="1981200"/>
            <a:ext cx="2819400" cy="1384995"/>
          </a:xfrm>
          <a:prstGeom prst="rect">
            <a:avLst/>
          </a:prstGeom>
          <a:noFill/>
        </p:spPr>
        <p:txBody>
          <a:bodyPr wrap="square" rtlCol="0">
            <a:spAutoFit/>
          </a:bodyPr>
          <a:lstStyle/>
          <a:p>
            <a:r>
              <a:rPr lang="en-US" sz="2800" dirty="0" smtClean="0"/>
              <a:t>“…love your neighbor as yourself…”</a:t>
            </a:r>
            <a:endParaRPr lang="en-US" sz="2800" dirty="0"/>
          </a:p>
        </p:txBody>
      </p:sp>
      <p:cxnSp>
        <p:nvCxnSpPr>
          <p:cNvPr id="9" name="Elbow Connector 8"/>
          <p:cNvCxnSpPr/>
          <p:nvPr/>
        </p:nvCxnSpPr>
        <p:spPr>
          <a:xfrm>
            <a:off x="4267200" y="2057400"/>
            <a:ext cx="1981200" cy="1066800"/>
          </a:xfrm>
          <a:prstGeom prst="bentConnector3">
            <a:avLst>
              <a:gd name="adj1" fmla="val 50000"/>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828800" y="3352800"/>
            <a:ext cx="5181600" cy="954107"/>
          </a:xfrm>
          <a:prstGeom prst="rect">
            <a:avLst/>
          </a:prstGeom>
          <a:noFill/>
        </p:spPr>
        <p:txBody>
          <a:bodyPr wrap="square" rtlCol="0">
            <a:spAutoFit/>
          </a:bodyPr>
          <a:lstStyle/>
          <a:p>
            <a:r>
              <a:rPr lang="en-US" sz="2800" dirty="0" smtClean="0"/>
              <a:t>“On these two commandments hang all the Law and Prophets.”</a:t>
            </a:r>
            <a:endParaRPr lang="en-US" sz="28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85800"/>
            <a:ext cx="5029200" cy="1384995"/>
          </a:xfrm>
          <a:prstGeom prst="rect">
            <a:avLst/>
          </a:prstGeom>
          <a:noFill/>
        </p:spPr>
        <p:txBody>
          <a:bodyPr wrap="square" rtlCol="0">
            <a:spAutoFit/>
          </a:bodyPr>
          <a:lstStyle/>
          <a:p>
            <a:r>
              <a:rPr lang="en-US" sz="2800" dirty="0" smtClean="0"/>
              <a:t>“…love the Lord your God with all your  heart, with all your soul and with all your mind.”</a:t>
            </a:r>
            <a:endParaRPr lang="en-US" sz="2800" dirty="0"/>
          </a:p>
        </p:txBody>
      </p:sp>
      <p:sp>
        <p:nvSpPr>
          <p:cNvPr id="7" name="TextBox 6"/>
          <p:cNvSpPr txBox="1"/>
          <p:nvPr/>
        </p:nvSpPr>
        <p:spPr>
          <a:xfrm>
            <a:off x="6096000" y="609600"/>
            <a:ext cx="2819400" cy="1384995"/>
          </a:xfrm>
          <a:prstGeom prst="rect">
            <a:avLst/>
          </a:prstGeom>
          <a:noFill/>
        </p:spPr>
        <p:txBody>
          <a:bodyPr wrap="square" rtlCol="0">
            <a:spAutoFit/>
          </a:bodyPr>
          <a:lstStyle/>
          <a:p>
            <a:r>
              <a:rPr lang="en-US" sz="2800" dirty="0" smtClean="0"/>
              <a:t>“…love your neighbor as yourself…”</a:t>
            </a:r>
            <a:endParaRPr lang="en-US" sz="2800" dirty="0"/>
          </a:p>
        </p:txBody>
      </p:sp>
      <p:cxnSp>
        <p:nvCxnSpPr>
          <p:cNvPr id="9" name="Elbow Connector 8"/>
          <p:cNvCxnSpPr>
            <a:stCxn id="4" idx="3"/>
            <a:endCxn id="7" idx="0"/>
          </p:cNvCxnSpPr>
          <p:nvPr/>
        </p:nvCxnSpPr>
        <p:spPr>
          <a:xfrm flipV="1">
            <a:off x="5029200" y="609600"/>
            <a:ext cx="2476500" cy="768698"/>
          </a:xfrm>
          <a:prstGeom prst="bentConnector4">
            <a:avLst>
              <a:gd name="adj1" fmla="val 21538"/>
              <a:gd name="adj2" fmla="val 129739"/>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1000" y="3289280"/>
            <a:ext cx="3886200" cy="3416320"/>
          </a:xfrm>
          <a:prstGeom prst="rect">
            <a:avLst/>
          </a:prstGeom>
          <a:solidFill>
            <a:schemeClr val="accent5"/>
          </a:solidFill>
        </p:spPr>
        <p:txBody>
          <a:bodyPr wrap="square" rtlCol="0">
            <a:spAutoFit/>
          </a:bodyPr>
          <a:lstStyle/>
          <a:p>
            <a:pPr marL="342900" indent="-342900">
              <a:buAutoNum type="arabicPeriod"/>
            </a:pPr>
            <a:r>
              <a:rPr lang="en-US" sz="2400" dirty="0" smtClean="0">
                <a:solidFill>
                  <a:schemeClr val="bg1"/>
                </a:solidFill>
              </a:rPr>
              <a:t>"You shall have no other gods before Me. </a:t>
            </a:r>
          </a:p>
          <a:p>
            <a:pPr marL="342900" indent="-342900">
              <a:buAutoNum type="arabicPeriod"/>
            </a:pPr>
            <a:r>
              <a:rPr lang="en-US" sz="2400" dirty="0" smtClean="0">
                <a:solidFill>
                  <a:schemeClr val="bg1"/>
                </a:solidFill>
              </a:rPr>
              <a:t>"You shall not make for yourself a carved image</a:t>
            </a:r>
          </a:p>
          <a:p>
            <a:pPr marL="342900" indent="-342900">
              <a:buAutoNum type="arabicPeriod"/>
            </a:pPr>
            <a:r>
              <a:rPr lang="en-US" sz="2400" dirty="0" smtClean="0">
                <a:solidFill>
                  <a:schemeClr val="bg1"/>
                </a:solidFill>
              </a:rPr>
              <a:t>"You shall not take the name of the LORD your God in vain</a:t>
            </a:r>
          </a:p>
          <a:p>
            <a:pPr marL="342900" indent="-342900">
              <a:buAutoNum type="arabicPeriod"/>
            </a:pPr>
            <a:r>
              <a:rPr lang="en-US" sz="2400" dirty="0" smtClean="0">
                <a:solidFill>
                  <a:schemeClr val="bg1"/>
                </a:solidFill>
              </a:rPr>
              <a:t>"Remember the Sabbath day, to keep it holy. </a:t>
            </a:r>
          </a:p>
        </p:txBody>
      </p:sp>
      <p:sp>
        <p:nvSpPr>
          <p:cNvPr id="13" name="TextBox 12"/>
          <p:cNvSpPr txBox="1"/>
          <p:nvPr/>
        </p:nvSpPr>
        <p:spPr>
          <a:xfrm>
            <a:off x="4343400" y="3276600"/>
            <a:ext cx="4800600" cy="3046988"/>
          </a:xfrm>
          <a:prstGeom prst="rect">
            <a:avLst/>
          </a:prstGeom>
          <a:solidFill>
            <a:schemeClr val="accent5"/>
          </a:solidFill>
        </p:spPr>
        <p:txBody>
          <a:bodyPr wrap="square" rtlCol="0">
            <a:spAutoFit/>
          </a:bodyPr>
          <a:lstStyle/>
          <a:p>
            <a:r>
              <a:rPr lang="en-US" sz="2400" dirty="0" smtClean="0">
                <a:solidFill>
                  <a:schemeClr val="bg1"/>
                </a:solidFill>
              </a:rPr>
              <a:t>5. "Honor your father and your mother</a:t>
            </a:r>
          </a:p>
          <a:p>
            <a:pPr marL="342900" indent="-342900">
              <a:buAutoNum type="arabicPeriod" startAt="6"/>
            </a:pPr>
            <a:r>
              <a:rPr lang="en-US" sz="2400" dirty="0" smtClean="0">
                <a:solidFill>
                  <a:schemeClr val="bg1"/>
                </a:solidFill>
              </a:rPr>
              <a:t>"You shall not murder. </a:t>
            </a:r>
          </a:p>
          <a:p>
            <a:pPr marL="342900" indent="-342900">
              <a:buAutoNum type="arabicPeriod" startAt="6"/>
            </a:pPr>
            <a:r>
              <a:rPr lang="en-US" sz="2400" dirty="0" smtClean="0">
                <a:solidFill>
                  <a:schemeClr val="bg1"/>
                </a:solidFill>
              </a:rPr>
              <a:t>"You shall not commit adultery. </a:t>
            </a:r>
          </a:p>
          <a:p>
            <a:pPr marL="342900" indent="-342900">
              <a:buAutoNum type="arabicPeriod" startAt="6"/>
            </a:pPr>
            <a:r>
              <a:rPr lang="en-US" sz="2400" dirty="0" smtClean="0">
                <a:solidFill>
                  <a:schemeClr val="bg1"/>
                </a:solidFill>
              </a:rPr>
              <a:t>"You shall not steal. </a:t>
            </a:r>
          </a:p>
          <a:p>
            <a:pPr marL="342900" indent="-342900">
              <a:buAutoNum type="arabicPeriod" startAt="6"/>
            </a:pPr>
            <a:r>
              <a:rPr lang="en-US" sz="2400" dirty="0" smtClean="0">
                <a:solidFill>
                  <a:schemeClr val="bg1"/>
                </a:solidFill>
              </a:rPr>
              <a:t>"You shall not bear false witness  </a:t>
            </a:r>
          </a:p>
          <a:p>
            <a:pPr marL="342900" indent="-342900">
              <a:buAutoNum type="arabicPeriod" startAt="6"/>
            </a:pPr>
            <a:r>
              <a:rPr lang="en-US" sz="2400" dirty="0" smtClean="0">
                <a:solidFill>
                  <a:schemeClr val="bg1"/>
                </a:solidFill>
              </a:rPr>
              <a:t>"You shall not covet </a:t>
            </a:r>
          </a:p>
          <a:p>
            <a:pPr marL="342900" indent="-342900"/>
            <a:endParaRPr lang="en-US" sz="2400" dirty="0" smtClean="0">
              <a:solidFill>
                <a:schemeClr val="bg1"/>
              </a:solidFill>
            </a:endParaRPr>
          </a:p>
        </p:txBody>
      </p:sp>
      <p:cxnSp>
        <p:nvCxnSpPr>
          <p:cNvPr id="16" name="Straight Connector 15"/>
          <p:cNvCxnSpPr>
            <a:stCxn id="4" idx="2"/>
          </p:cNvCxnSpPr>
          <p:nvPr/>
        </p:nvCxnSpPr>
        <p:spPr>
          <a:xfrm>
            <a:off x="2514600" y="2070795"/>
            <a:ext cx="0" cy="120580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934200" y="2057400"/>
            <a:ext cx="0" cy="1205805"/>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2000"/>
                                        <p:tgtEl>
                                          <p:spTgt spid="1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2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20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2000"/>
                                        <p:tgtEl>
                                          <p:spTgt spid="1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2" grpId="0" animBg="1"/>
      <p:bldP spid="1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54</TotalTime>
  <Words>2740</Words>
  <Application>Microsoft Office PowerPoint</Application>
  <PresentationFormat>On-screen Show (4:3)</PresentationFormat>
  <Paragraphs>81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Module</vt:lpstr>
      <vt:lpstr>The superiority of Jesus Christ</vt:lpstr>
      <vt:lpstr>Slide 2</vt:lpstr>
      <vt:lpstr>Slide 3</vt:lpstr>
      <vt:lpstr>Slide 4</vt:lpstr>
      <vt:lpstr>God’s Character Revealed</vt:lpstr>
      <vt:lpstr>Slide 6</vt:lpstr>
      <vt:lpstr>What can we learn from Matthew 22?</vt:lpstr>
      <vt:lpstr>Slide 8</vt:lpstr>
      <vt:lpstr>Slide 9</vt:lpstr>
      <vt:lpstr>Slide 10</vt:lpstr>
      <vt:lpstr>Slide 11</vt:lpstr>
      <vt:lpstr>Slide 12</vt:lpstr>
      <vt:lpstr>Slide 13</vt:lpstr>
      <vt:lpstr>Key Points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superiority of Jesus Christ</dc:title>
  <dc:creator>Jerry Sayre</dc:creator>
  <cp:lastModifiedBy>Tony</cp:lastModifiedBy>
  <cp:revision>10</cp:revision>
  <dcterms:created xsi:type="dcterms:W3CDTF">2012-09-26T16:10:27Z</dcterms:created>
  <dcterms:modified xsi:type="dcterms:W3CDTF">2012-09-30T01:55:42Z</dcterms:modified>
</cp:coreProperties>
</file>