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56"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B4DA7CE-18C9-4D23-AF00-ED87E87F64B3}" type="datetimeFigureOut">
              <a:rPr lang="en-US" smtClean="0"/>
              <a:pPr/>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1C7264-DAB7-430B-8F0D-2AB3054F4EFC}"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4DA7CE-18C9-4D23-AF00-ED87E87F64B3}" type="datetimeFigureOut">
              <a:rPr lang="en-US" smtClean="0"/>
              <a:pPr/>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1C7264-DAB7-430B-8F0D-2AB3054F4EFC}"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4DA7CE-18C9-4D23-AF00-ED87E87F64B3}" type="datetimeFigureOut">
              <a:rPr lang="en-US" smtClean="0"/>
              <a:pPr/>
              <a:t>9/29/2012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21C7264-DAB7-430B-8F0D-2AB3054F4EFC}"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4DA7CE-18C9-4D23-AF00-ED87E87F64B3}" type="datetimeFigureOut">
              <a:rPr lang="en-US" smtClean="0"/>
              <a:pPr/>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1C7264-DAB7-430B-8F0D-2AB3054F4EFC}"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4DA7CE-18C9-4D23-AF00-ED87E87F64B3}" type="datetimeFigureOut">
              <a:rPr lang="en-US" smtClean="0"/>
              <a:pPr/>
              <a:t>9/29/2012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1C7264-DAB7-430B-8F0D-2AB3054F4EFC}"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4DA7CE-18C9-4D23-AF00-ED87E87F64B3}" type="datetimeFigureOut">
              <a:rPr lang="en-US" smtClean="0"/>
              <a:pPr/>
              <a:t>9/29/2012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1C7264-DAB7-430B-8F0D-2AB3054F4EFC}"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4DA7CE-18C9-4D23-AF00-ED87E87F64B3}" type="datetimeFigureOut">
              <a:rPr lang="en-US" smtClean="0"/>
              <a:pPr/>
              <a:t>9/29/2012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1C7264-DAB7-430B-8F0D-2AB3054F4EFC}"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4DA7CE-18C9-4D23-AF00-ED87E87F64B3}" type="datetimeFigureOut">
              <a:rPr lang="en-US" smtClean="0"/>
              <a:pPr/>
              <a:t>9/29/2012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1C7264-DAB7-430B-8F0D-2AB3054F4EFC}"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4DA7CE-18C9-4D23-AF00-ED87E87F64B3}" type="datetimeFigureOut">
              <a:rPr lang="en-US" smtClean="0"/>
              <a:pPr/>
              <a:t>9/29/2012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1C7264-DAB7-430B-8F0D-2AB3054F4EFC}"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B4DA7CE-18C9-4D23-AF00-ED87E87F64B3}" type="datetimeFigureOut">
              <a:rPr lang="en-US" smtClean="0"/>
              <a:pPr/>
              <a:t>9/29/2012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1C7264-DAB7-430B-8F0D-2AB3054F4EFC}"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B4DA7CE-18C9-4D23-AF00-ED87E87F64B3}" type="datetimeFigureOut">
              <a:rPr lang="en-US" smtClean="0"/>
              <a:pPr/>
              <a:t>9/29/2012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21C7264-DAB7-430B-8F0D-2AB3054F4EFC}"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B4DA7CE-18C9-4D23-AF00-ED87E87F64B3}" type="datetimeFigureOut">
              <a:rPr lang="en-US" smtClean="0"/>
              <a:pPr/>
              <a:t>9/29/2012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21C7264-DAB7-430B-8F0D-2AB3054F4EF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superiority of Jesus Christ</a:t>
            </a:r>
            <a:endParaRPr lang="en-US" dirty="0"/>
          </a:p>
        </p:txBody>
      </p:sp>
      <p:sp>
        <p:nvSpPr>
          <p:cNvPr id="3" name="Subtitle 2"/>
          <p:cNvSpPr>
            <a:spLocks noGrp="1"/>
          </p:cNvSpPr>
          <p:nvPr>
            <p:ph type="subTitle" idx="1"/>
          </p:nvPr>
        </p:nvSpPr>
        <p:spPr/>
        <p:txBody>
          <a:bodyPr/>
          <a:lstStyle/>
          <a:p>
            <a:r>
              <a:rPr lang="en-US" dirty="0" smtClean="0"/>
              <a:t>Colossians 2:1-23</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6555641"/>
          </a:xfrm>
          <a:prstGeom prst="rect">
            <a:avLst/>
          </a:prstGeom>
          <a:noFill/>
        </p:spPr>
        <p:txBody>
          <a:bodyPr wrap="square" rtlCol="0">
            <a:spAutoFit/>
          </a:bodyPr>
          <a:lstStyle/>
          <a:p>
            <a:r>
              <a:rPr lang="en-US" sz="1500" dirty="0" smtClean="0"/>
              <a:t>For I want you to know what a great conflict I have for you and those in Laodicea, and for as many as have not seen my face in the flesh, 2 that their hearts may be encouraged, being knit together in love, and attaining to all riches of the full assurance of understanding, to the knowledge of the mystery of God, both of the Father and of Christ, 3 in whom are hidden all the treasures of wisdom and knowledge. 4 Now this I say lest </a:t>
            </a:r>
            <a:r>
              <a:rPr lang="en-US" sz="1500" b="1" dirty="0" smtClean="0">
                <a:solidFill>
                  <a:srgbClr val="FFFF00"/>
                </a:solidFill>
              </a:rPr>
              <a:t>anyone should deceive you with persuasive words</a:t>
            </a:r>
            <a:r>
              <a:rPr lang="en-US" sz="1500" dirty="0" smtClean="0"/>
              <a:t>. 5 For though I am absent in the flesh, yet I am with you in spirit, rejoicing to see your good order and the steadfastness of your faith in Christ. 6 As you therefore have received Christ Jesus the Lord, so walk in Him, 7 rooted and built up in Him and established in the faith, as you have been taught, abounding in it with thanksgiving. 8 Beware lest anyone cheat you through </a:t>
            </a:r>
            <a:r>
              <a:rPr lang="en-US" sz="1500" b="1" dirty="0" smtClean="0">
                <a:solidFill>
                  <a:srgbClr val="FFFF00"/>
                </a:solidFill>
              </a:rPr>
              <a:t>philosophy</a:t>
            </a:r>
            <a:r>
              <a:rPr lang="en-US" sz="1500" dirty="0" smtClean="0"/>
              <a:t> and </a:t>
            </a:r>
            <a:r>
              <a:rPr lang="en-US" sz="1500" b="1" dirty="0" smtClean="0">
                <a:solidFill>
                  <a:srgbClr val="FFFF00"/>
                </a:solidFill>
              </a:rPr>
              <a:t>empty deceit</a:t>
            </a:r>
            <a:r>
              <a:rPr lang="en-US" sz="1500" dirty="0" smtClean="0"/>
              <a:t>, according to the tradition of men, according to the basic principles of the world, and not according to Christ. 9 For in Him dwells all the fullness of the Godhead bodily; 10 and you are complete in Him, who is the </a:t>
            </a:r>
            <a:r>
              <a:rPr lang="en-US" sz="1500" b="1" dirty="0" smtClean="0">
                <a:solidFill>
                  <a:srgbClr val="FFFF00"/>
                </a:solidFill>
              </a:rPr>
              <a:t>head of all principality and power</a:t>
            </a:r>
            <a:r>
              <a:rPr lang="en-US" sz="1500" dirty="0" smtClean="0"/>
              <a:t>. 11 In Him you were also circumcised with the circumcision made without hands, by putting off the body of the sins of the flesh, by the circumcision of Christ, 12 buried with Him in baptism, in which you also were raised with Him through faith in the working of God, who raised Him from the dead. 13 And you, being dead in your trespasses and the </a:t>
            </a:r>
            <a:r>
              <a:rPr lang="en-US" sz="1500" dirty="0" err="1" smtClean="0"/>
              <a:t>uncircumcision</a:t>
            </a:r>
            <a:r>
              <a:rPr lang="en-US" sz="1500" dirty="0" smtClean="0"/>
              <a:t> of your flesh, He has made alive together with Him, having forgiven you all trespasses, 14 having wiped out the handwriting of requirements that was against us, which was contrary to us. And He has taken it out of the way, having nailed it to the cross. 15 Having disarmed principalities and powers, He made a public spectacle of them, triumphing over them in it. 16 So let no one judge you in food or in drink, or regarding a festival or a new moon or </a:t>
            </a:r>
            <a:r>
              <a:rPr lang="en-US" sz="1500" dirty="0" err="1" smtClean="0"/>
              <a:t>sabbaths</a:t>
            </a:r>
            <a:r>
              <a:rPr lang="en-US" sz="1500" dirty="0" smtClean="0"/>
              <a:t>, 17 which are a shadow of things to come, but the substance is of Christ. 18 Let no one cheat you of your reward, taking delight in false humility and </a:t>
            </a:r>
            <a:r>
              <a:rPr lang="en-US" sz="1500" b="1" dirty="0" smtClean="0">
                <a:solidFill>
                  <a:srgbClr val="FFFF00"/>
                </a:solidFill>
              </a:rPr>
              <a:t>worship of angels, intruding into those things which he has not seen</a:t>
            </a:r>
            <a:r>
              <a:rPr lang="en-US" sz="1500" dirty="0" smtClean="0"/>
              <a:t>, vainly puffed up by his fleshly mind, 19 and not holding fast to the Head, from whom all the body, nourished and knit together by joints and ligaments, grows with the increase that is from God. 20 Therefore, if you died with Christ from the basic principles of the world, why, as though living in the world, do you subject yourselves to regulations —  21 "Do not touch, do not taste, do not handle," 22 which all concern things which perish with the using — according to the commandments and doctrines of men? 23 These things indeed have an appearance of wisdom in </a:t>
            </a:r>
            <a:r>
              <a:rPr lang="en-US" sz="1500" b="1" dirty="0" smtClean="0">
                <a:solidFill>
                  <a:srgbClr val="FFFF00"/>
                </a:solidFill>
              </a:rPr>
              <a:t>self-imposed religion</a:t>
            </a:r>
            <a:r>
              <a:rPr lang="en-US" sz="1500" dirty="0" smtClean="0"/>
              <a:t>, false humility, and neglect of the body, but are of no value against the indulgence of the flesh. </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6093976"/>
          </a:xfrm>
          <a:prstGeom prst="rect">
            <a:avLst/>
          </a:prstGeom>
          <a:noFill/>
        </p:spPr>
        <p:txBody>
          <a:bodyPr wrap="square" rtlCol="0">
            <a:spAutoFit/>
          </a:bodyPr>
          <a:lstStyle/>
          <a:p>
            <a:r>
              <a:rPr lang="en-US" sz="1500" dirty="0" smtClean="0">
                <a:solidFill>
                  <a:schemeClr val="bg1"/>
                </a:solidFill>
              </a:rPr>
              <a:t>For I want you to know what a great conflict I have for you and those in Laodicea, and for as many as have not seen my face in the flesh, 2 that their hearts may be encouraged, being knit together in love, and attaining to all riches of the full assurance of understanding, to the knowledge of the mystery of God, both of the Father and of Christ, 3 in whom are hidden all the treasures of wisdom and knowledge. 4 Now this I say lest </a:t>
            </a:r>
            <a:r>
              <a:rPr lang="en-US" sz="1500" b="1" dirty="0" smtClean="0">
                <a:solidFill>
                  <a:srgbClr val="FFFF00"/>
                </a:solidFill>
              </a:rPr>
              <a:t>anyone should deceive you with persuasive words</a:t>
            </a:r>
            <a:r>
              <a:rPr lang="en-US" sz="1500" dirty="0" smtClean="0"/>
              <a:t>. </a:t>
            </a:r>
            <a:r>
              <a:rPr lang="en-US" sz="1500" dirty="0" smtClean="0">
                <a:solidFill>
                  <a:schemeClr val="bg1"/>
                </a:solidFill>
              </a:rPr>
              <a:t>5 For though I am absent in the flesh, yet I am with you in spirit, rejoicing to see your good order and the steadfastness of your faith in Christ. 6 As you therefore have received Christ Jesus the Lord, so walk in Him, 7 rooted and built up in Him and established in the faith, as you have been taught, abounding in it with thanksgiving. 8 Beware lest anyone cheat you through </a:t>
            </a:r>
            <a:r>
              <a:rPr lang="en-US" sz="1500" b="1" dirty="0" smtClean="0">
                <a:solidFill>
                  <a:srgbClr val="FFFF00"/>
                </a:solidFill>
              </a:rPr>
              <a:t>philosophy</a:t>
            </a:r>
            <a:r>
              <a:rPr lang="en-US" sz="1500" dirty="0" smtClean="0"/>
              <a:t> </a:t>
            </a:r>
            <a:r>
              <a:rPr lang="en-US" sz="1500" dirty="0" smtClean="0">
                <a:solidFill>
                  <a:schemeClr val="bg1"/>
                </a:solidFill>
              </a:rPr>
              <a:t>and</a:t>
            </a:r>
            <a:r>
              <a:rPr lang="en-US" sz="1500" dirty="0" smtClean="0"/>
              <a:t> </a:t>
            </a:r>
            <a:r>
              <a:rPr lang="en-US" sz="1500" b="1" dirty="0" smtClean="0">
                <a:solidFill>
                  <a:srgbClr val="FFFF00"/>
                </a:solidFill>
              </a:rPr>
              <a:t>empty deceit</a:t>
            </a:r>
            <a:r>
              <a:rPr lang="en-US" sz="1500" dirty="0" smtClean="0"/>
              <a:t>, </a:t>
            </a:r>
            <a:r>
              <a:rPr lang="en-US" sz="1500" dirty="0" smtClean="0">
                <a:solidFill>
                  <a:schemeClr val="bg1"/>
                </a:solidFill>
              </a:rPr>
              <a:t>according to the tradition of men, according to the basic principles of the world, and not according to Christ. 9 For in Him dwells all the fullness of the Godhead bodily; 10 and you are complete in Him, who is the </a:t>
            </a:r>
            <a:r>
              <a:rPr lang="en-US" sz="1500" b="1" dirty="0" smtClean="0">
                <a:solidFill>
                  <a:srgbClr val="FFFF00"/>
                </a:solidFill>
              </a:rPr>
              <a:t>head of all principality and power</a:t>
            </a:r>
            <a:r>
              <a:rPr lang="en-US" sz="1500" dirty="0" smtClean="0"/>
              <a:t>. </a:t>
            </a:r>
            <a:r>
              <a:rPr lang="en-US" sz="1500" dirty="0" smtClean="0">
                <a:solidFill>
                  <a:schemeClr val="bg1"/>
                </a:solidFill>
              </a:rPr>
              <a:t>11 In Him you were also circumcised with the circumcision made without hands, by putting off the body of the sins of the flesh, by the circumcision of Christ, 12 buried with Him in baptism, in which you also were raised with Him through faith in the working of God, who raised Him from the dead. 13 And you, being dead in your trespasses and the </a:t>
            </a:r>
            <a:r>
              <a:rPr lang="en-US" sz="1500" dirty="0" err="1" smtClean="0">
                <a:solidFill>
                  <a:schemeClr val="bg1"/>
                </a:solidFill>
              </a:rPr>
              <a:t>uncircumcision</a:t>
            </a:r>
            <a:r>
              <a:rPr lang="en-US" sz="1500" dirty="0" smtClean="0">
                <a:solidFill>
                  <a:schemeClr val="bg1"/>
                </a:solidFill>
              </a:rPr>
              <a:t> of your flesh, He has made alive together with Him, having forgiven you all trespasses, 14 having wiped out the handwriting of requirements that was against us, which was contrary to us. And He has taken it out of the way, having nailed it to the cross. 15 Having disarmed principalities and powers, He made a public spectacle of them, triumphing over them in it. 16 So let no one judge you in food or in drink, or regarding a festival or a new moon or </a:t>
            </a:r>
            <a:r>
              <a:rPr lang="en-US" sz="1500" dirty="0" err="1" smtClean="0">
                <a:solidFill>
                  <a:schemeClr val="bg1"/>
                </a:solidFill>
              </a:rPr>
              <a:t>sabbaths</a:t>
            </a:r>
            <a:r>
              <a:rPr lang="en-US" sz="1500" dirty="0" smtClean="0">
                <a:solidFill>
                  <a:schemeClr val="bg1"/>
                </a:solidFill>
              </a:rPr>
              <a:t>, 17 which are a shadow of things to come, but the substance is of Christ. 18 Let no one cheat you of your reward, taking delight in false humility and </a:t>
            </a:r>
            <a:r>
              <a:rPr lang="en-US" sz="1500" b="1" dirty="0" smtClean="0">
                <a:solidFill>
                  <a:srgbClr val="FFFF00"/>
                </a:solidFill>
              </a:rPr>
              <a:t>worship of angels, intruding into those things which he has not seen</a:t>
            </a:r>
            <a:r>
              <a:rPr lang="en-US" sz="1500" dirty="0" smtClean="0"/>
              <a:t>, </a:t>
            </a:r>
            <a:r>
              <a:rPr lang="en-US" sz="1500" dirty="0" smtClean="0">
                <a:solidFill>
                  <a:schemeClr val="bg1"/>
                </a:solidFill>
              </a:rPr>
              <a:t>vainly puffed up by his fleshly mind, 19 and not holding fast to the Head, from whom all the body, nourished and knit together by joints and ligaments, grows with the increase that is from God. 20 Therefore, if you died with Christ from the basic principles of the world, why, as though living in the world, do you subject yourselves to regulations —  21 "Do not touch, do not taste, do not handle," 22 which all concern things which perish with the using — according to the commandments and doctrines of men? 23 These things indeed have an appearance of wisdom in </a:t>
            </a:r>
            <a:r>
              <a:rPr lang="en-US" sz="1500" b="1" dirty="0" smtClean="0">
                <a:solidFill>
                  <a:srgbClr val="FFFF00"/>
                </a:solidFill>
              </a:rPr>
              <a:t>self-imposed religion</a:t>
            </a:r>
            <a:r>
              <a:rPr lang="en-US" sz="1500" dirty="0" smtClean="0"/>
              <a:t>, </a:t>
            </a:r>
            <a:r>
              <a:rPr lang="en-US" sz="1500" dirty="0" smtClean="0">
                <a:solidFill>
                  <a:schemeClr val="bg1"/>
                </a:solidFill>
              </a:rPr>
              <a:t>false humility, and neglect of the body, but are of no value against the indulgence of the flesh. </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38600" y="457200"/>
            <a:ext cx="4953000" cy="5878532"/>
          </a:xfrm>
          <a:prstGeom prst="rect">
            <a:avLst/>
          </a:prstGeom>
          <a:noFill/>
        </p:spPr>
        <p:txBody>
          <a:bodyPr wrap="square" rtlCol="0">
            <a:spAutoFit/>
          </a:bodyPr>
          <a:lstStyle/>
          <a:p>
            <a:pPr algn="r"/>
            <a:endParaRPr lang="en-US" dirty="0" smtClean="0"/>
          </a:p>
          <a:p>
            <a:pPr algn="r"/>
            <a:r>
              <a:rPr lang="en-US" sz="2000" dirty="0" smtClean="0"/>
              <a:t>Human Reasoning (27 SEP):  </a:t>
            </a:r>
          </a:p>
          <a:p>
            <a:pPr algn="r"/>
            <a:r>
              <a:rPr lang="en-US" sz="2000" dirty="0" smtClean="0"/>
              <a:t>“Let Us Reason Together”</a:t>
            </a:r>
          </a:p>
          <a:p>
            <a:pPr algn="r"/>
            <a:endParaRPr lang="en-US" sz="2000" dirty="0" smtClean="0"/>
          </a:p>
          <a:p>
            <a:pPr algn="r"/>
            <a:r>
              <a:rPr lang="en-US" sz="2000" dirty="0" smtClean="0"/>
              <a:t>Human Philosophy (28 SEP):</a:t>
            </a:r>
          </a:p>
          <a:p>
            <a:pPr algn="r"/>
            <a:r>
              <a:rPr lang="en-US" sz="2000" dirty="0" smtClean="0"/>
              <a:t>“The Way of Man is Not in Himself”</a:t>
            </a:r>
          </a:p>
          <a:p>
            <a:pPr algn="r"/>
            <a:endParaRPr lang="en-US" sz="2000" dirty="0" smtClean="0"/>
          </a:p>
          <a:p>
            <a:pPr algn="r"/>
            <a:r>
              <a:rPr lang="en-US" sz="2000" dirty="0" smtClean="0"/>
              <a:t>Human Authorities (29 SEP):</a:t>
            </a:r>
          </a:p>
          <a:p>
            <a:pPr algn="r"/>
            <a:r>
              <a:rPr lang="en-US" sz="2000" dirty="0" smtClean="0"/>
              <a:t>“No Authority But From God”</a:t>
            </a:r>
          </a:p>
          <a:p>
            <a:pPr algn="r"/>
            <a:endParaRPr lang="en-US" sz="2000" dirty="0" smtClean="0"/>
          </a:p>
          <a:p>
            <a:pPr algn="r"/>
            <a:r>
              <a:rPr lang="en-US" sz="2000" dirty="0" smtClean="0"/>
              <a:t>Mysticism (30 SEP – Class):</a:t>
            </a:r>
          </a:p>
          <a:p>
            <a:pPr algn="r"/>
            <a:r>
              <a:rPr lang="en-US" sz="2000" dirty="0" smtClean="0"/>
              <a:t>“He Has Put Eternity in Their Hearts”</a:t>
            </a:r>
          </a:p>
          <a:p>
            <a:pPr algn="r"/>
            <a:endParaRPr lang="en-US" sz="2000" dirty="0" smtClean="0"/>
          </a:p>
          <a:p>
            <a:pPr algn="r"/>
            <a:r>
              <a:rPr lang="en-US" sz="2000" dirty="0" smtClean="0"/>
              <a:t>Human Religion (30 SEP – AM):</a:t>
            </a:r>
          </a:p>
          <a:p>
            <a:pPr algn="r"/>
            <a:r>
              <a:rPr lang="en-US" sz="2000" dirty="0" smtClean="0"/>
              <a:t>“God’s Character Revealed”</a:t>
            </a:r>
          </a:p>
          <a:p>
            <a:pPr algn="r"/>
            <a:endParaRPr lang="en-US" sz="2000" dirty="0" smtClean="0"/>
          </a:p>
          <a:p>
            <a:pPr algn="r"/>
            <a:r>
              <a:rPr lang="en-US" sz="2000" dirty="0" err="1" smtClean="0"/>
              <a:t>Noahic</a:t>
            </a:r>
            <a:r>
              <a:rPr lang="en-US" sz="2000" dirty="0" smtClean="0"/>
              <a:t> &amp; Mosaic Law (30 SEP – PM):</a:t>
            </a:r>
          </a:p>
          <a:p>
            <a:pPr algn="r"/>
            <a:r>
              <a:rPr lang="en-US" sz="2000" dirty="0" smtClean="0"/>
              <a:t>“God’s Covenant with Man”</a:t>
            </a:r>
          </a:p>
          <a:p>
            <a:pPr algn="r"/>
            <a:endParaRPr lang="en-US" dirty="0"/>
          </a:p>
        </p:txBody>
      </p:sp>
      <p:sp>
        <p:nvSpPr>
          <p:cNvPr id="3" name="TextBox 2"/>
          <p:cNvSpPr txBox="1"/>
          <p:nvPr/>
        </p:nvSpPr>
        <p:spPr>
          <a:xfrm>
            <a:off x="0" y="457200"/>
            <a:ext cx="4953000" cy="5878532"/>
          </a:xfrm>
          <a:prstGeom prst="rect">
            <a:avLst/>
          </a:prstGeom>
          <a:noFill/>
        </p:spPr>
        <p:txBody>
          <a:bodyPr wrap="square" rtlCol="0">
            <a:spAutoFit/>
          </a:bodyPr>
          <a:lstStyle/>
          <a:p>
            <a:pPr algn="r"/>
            <a:endParaRPr lang="en-US" b="1" dirty="0" smtClean="0">
              <a:solidFill>
                <a:srgbClr val="FFFF00"/>
              </a:solidFill>
            </a:endParaRPr>
          </a:p>
          <a:p>
            <a:r>
              <a:rPr lang="en-US" sz="2000" b="1" dirty="0" smtClean="0">
                <a:solidFill>
                  <a:srgbClr val="FFFF00"/>
                </a:solidFill>
              </a:rPr>
              <a:t>“…persuasive words…”</a:t>
            </a:r>
          </a:p>
          <a:p>
            <a:endParaRPr lang="en-US" sz="2000" b="1" dirty="0" smtClean="0">
              <a:solidFill>
                <a:srgbClr val="FFFF00"/>
              </a:solidFill>
            </a:endParaRPr>
          </a:p>
          <a:p>
            <a:endParaRPr lang="en-US" sz="2000" b="1" dirty="0" smtClean="0">
              <a:solidFill>
                <a:srgbClr val="FFFF00"/>
              </a:solidFill>
            </a:endParaRPr>
          </a:p>
          <a:p>
            <a:r>
              <a:rPr lang="en-US" sz="2000" b="1" dirty="0" smtClean="0">
                <a:solidFill>
                  <a:srgbClr val="FFFF00"/>
                </a:solidFill>
              </a:rPr>
              <a:t>“…philosophy…” </a:t>
            </a:r>
          </a:p>
          <a:p>
            <a:endParaRPr lang="en-US" sz="2000" b="1" dirty="0" smtClean="0">
              <a:solidFill>
                <a:srgbClr val="FFFF00"/>
              </a:solidFill>
            </a:endParaRPr>
          </a:p>
          <a:p>
            <a:endParaRPr lang="en-US" sz="2000" b="1" dirty="0" smtClean="0">
              <a:solidFill>
                <a:srgbClr val="FFFF00"/>
              </a:solidFill>
            </a:endParaRPr>
          </a:p>
          <a:p>
            <a:r>
              <a:rPr lang="en-US" sz="2000" b="1" dirty="0" smtClean="0">
                <a:solidFill>
                  <a:srgbClr val="FFFF00"/>
                </a:solidFill>
              </a:rPr>
              <a:t>“…principality and power…”</a:t>
            </a:r>
          </a:p>
          <a:p>
            <a:endParaRPr lang="en-US" sz="2000" b="1" dirty="0" smtClean="0">
              <a:solidFill>
                <a:srgbClr val="FFFF00"/>
              </a:solidFill>
            </a:endParaRPr>
          </a:p>
          <a:p>
            <a:endParaRPr lang="en-US" sz="2000" b="1" dirty="0" smtClean="0">
              <a:solidFill>
                <a:srgbClr val="FFFF00"/>
              </a:solidFill>
            </a:endParaRPr>
          </a:p>
          <a:p>
            <a:r>
              <a:rPr lang="en-US" sz="2000" b="1" dirty="0" smtClean="0">
                <a:solidFill>
                  <a:srgbClr val="FFFF00"/>
                </a:solidFill>
              </a:rPr>
              <a:t>“…things…not seen…”</a:t>
            </a:r>
          </a:p>
          <a:p>
            <a:endParaRPr lang="en-US" sz="2000" b="1" dirty="0" smtClean="0">
              <a:solidFill>
                <a:srgbClr val="FFFF00"/>
              </a:solidFill>
            </a:endParaRPr>
          </a:p>
          <a:p>
            <a:endParaRPr lang="en-US" sz="2000" b="1" dirty="0" smtClean="0">
              <a:solidFill>
                <a:srgbClr val="FFFF00"/>
              </a:solidFill>
            </a:endParaRPr>
          </a:p>
          <a:p>
            <a:r>
              <a:rPr lang="en-US" sz="2000" b="1" dirty="0" smtClean="0">
                <a:solidFill>
                  <a:srgbClr val="FFFF00"/>
                </a:solidFill>
              </a:rPr>
              <a:t>“…self-imposed religion…”</a:t>
            </a:r>
          </a:p>
          <a:p>
            <a:endParaRPr lang="en-US" sz="2000" b="1" dirty="0" smtClean="0">
              <a:solidFill>
                <a:srgbClr val="FFFF00"/>
              </a:solidFill>
            </a:endParaRPr>
          </a:p>
          <a:p>
            <a:endParaRPr lang="en-US" sz="2000" b="1" dirty="0" smtClean="0">
              <a:solidFill>
                <a:srgbClr val="FFFF00"/>
              </a:solidFill>
            </a:endParaRPr>
          </a:p>
          <a:p>
            <a:r>
              <a:rPr lang="en-US" sz="2000" b="1" dirty="0" smtClean="0">
                <a:solidFill>
                  <a:srgbClr val="FFFF00"/>
                </a:solidFill>
              </a:rPr>
              <a:t>“…self-deceit…”</a:t>
            </a:r>
          </a:p>
          <a:p>
            <a:endParaRPr lang="en-US" sz="2000" b="1" dirty="0" smtClean="0">
              <a:solidFill>
                <a:srgbClr val="FFFF00"/>
              </a:solidFill>
            </a:endParaRPr>
          </a:p>
          <a:p>
            <a:pPr algn="r"/>
            <a:endParaRPr lang="en-US" b="1" dirty="0">
              <a:solidFill>
                <a:srgbClr val="FFFF00"/>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 Authority But from God</a:t>
            </a:r>
            <a:endParaRPr lang="en-US" dirty="0"/>
          </a:p>
        </p:txBody>
      </p:sp>
      <p:sp>
        <p:nvSpPr>
          <p:cNvPr id="3" name="Subtitle 2"/>
          <p:cNvSpPr>
            <a:spLocks noGrp="1"/>
          </p:cNvSpPr>
          <p:nvPr>
            <p:ph type="subTitle" idx="1"/>
          </p:nvPr>
        </p:nvSpPr>
        <p:spPr/>
        <p:txBody>
          <a:bodyPr/>
          <a:lstStyle/>
          <a:p>
            <a:r>
              <a:rPr lang="en-US" dirty="0" smtClean="0"/>
              <a:t>Christ is Superior to Human Authority</a:t>
            </a:r>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Realms of Human Authority</a:t>
            </a:r>
            <a:endParaRPr lang="en-US" dirty="0"/>
          </a:p>
        </p:txBody>
      </p:sp>
      <p:sp>
        <p:nvSpPr>
          <p:cNvPr id="3" name="Content Placeholder 2"/>
          <p:cNvSpPr>
            <a:spLocks noGrp="1"/>
          </p:cNvSpPr>
          <p:nvPr>
            <p:ph idx="1"/>
          </p:nvPr>
        </p:nvSpPr>
        <p:spPr/>
        <p:txBody>
          <a:bodyPr/>
          <a:lstStyle/>
          <a:p>
            <a:r>
              <a:rPr lang="en-US" dirty="0" smtClean="0"/>
              <a:t>Civil government (Rom. 13:1-7)</a:t>
            </a:r>
          </a:p>
          <a:p>
            <a:r>
              <a:rPr lang="en-US" dirty="0" smtClean="0"/>
              <a:t>Church (1 Pet. 5:17)</a:t>
            </a:r>
          </a:p>
          <a:p>
            <a:r>
              <a:rPr lang="en-US" dirty="0" smtClean="0"/>
              <a:t>Home (1 Pet. 3:1-7; Eph. 6:4)</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Studies of Competing Loyalty</a:t>
            </a:r>
            <a:endParaRPr lang="en-US" dirty="0"/>
          </a:p>
        </p:txBody>
      </p:sp>
      <p:sp>
        <p:nvSpPr>
          <p:cNvPr id="3" name="Content Placeholder 2"/>
          <p:cNvSpPr>
            <a:spLocks noGrp="1"/>
          </p:cNvSpPr>
          <p:nvPr>
            <p:ph idx="1"/>
          </p:nvPr>
        </p:nvSpPr>
        <p:spPr/>
        <p:txBody>
          <a:bodyPr/>
          <a:lstStyle/>
          <a:p>
            <a:r>
              <a:rPr lang="en-US" dirty="0" smtClean="0"/>
              <a:t>Government: Daniel and Belshazzar (Dan. 5)</a:t>
            </a:r>
          </a:p>
          <a:p>
            <a:r>
              <a:rPr lang="en-US" dirty="0" smtClean="0"/>
              <a:t>Home: Esther and </a:t>
            </a:r>
            <a:r>
              <a:rPr lang="en-US" dirty="0" err="1" smtClean="0"/>
              <a:t>Ahasuerus</a:t>
            </a:r>
            <a:r>
              <a:rPr lang="en-US" dirty="0" smtClean="0"/>
              <a:t> (Est. 1-4)</a:t>
            </a:r>
          </a:p>
          <a:p>
            <a:r>
              <a:rPr lang="en-US" dirty="0" smtClean="0"/>
              <a:t>Spiritual government: David and Saul </a:t>
            </a:r>
            <a:r>
              <a:rPr lang="en-US" dirty="0" smtClean="0"/>
              <a:t> (</a:t>
            </a:r>
            <a:r>
              <a:rPr lang="en-US" smtClean="0"/>
              <a:t>1 Kings 26)</a:t>
            </a:r>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Comparison to Jesus’ Leadership</a:t>
            </a:r>
            <a:endParaRPr lang="en-US" dirty="0"/>
          </a:p>
        </p:txBody>
      </p:sp>
      <p:sp>
        <p:nvSpPr>
          <p:cNvPr id="8" name="Text Placeholder 7"/>
          <p:cNvSpPr>
            <a:spLocks noGrp="1"/>
          </p:cNvSpPr>
          <p:nvPr>
            <p:ph type="body" idx="1"/>
          </p:nvPr>
        </p:nvSpPr>
        <p:spPr/>
        <p:txBody>
          <a:bodyPr/>
          <a:lstStyle/>
          <a:p>
            <a:r>
              <a:rPr lang="en-US" dirty="0" smtClean="0"/>
              <a:t>1 Peter 5:1-4</a:t>
            </a:r>
            <a:endParaRPr lang="en-US" dirty="0"/>
          </a:p>
        </p:txBody>
      </p:sp>
      <p:sp>
        <p:nvSpPr>
          <p:cNvPr id="9" name="Content Placeholder 8"/>
          <p:cNvSpPr>
            <a:spLocks noGrp="1"/>
          </p:cNvSpPr>
          <p:nvPr>
            <p:ph sz="half" idx="2"/>
          </p:nvPr>
        </p:nvSpPr>
        <p:spPr/>
        <p:txBody>
          <a:bodyPr>
            <a:normAutofit fontScale="85000" lnSpcReduction="20000"/>
          </a:bodyPr>
          <a:lstStyle/>
          <a:p>
            <a:pPr marL="0" indent="0">
              <a:buNone/>
            </a:pPr>
            <a:r>
              <a:rPr lang="en-US" dirty="0" smtClean="0"/>
              <a:t>The elders who are among you I exhort, I who am a fellow elder and a witness of the sufferings of Christ, and also a partaker of the glory that will be revealed: 2 Shepherd the flock of God which is among you, serving as overseers, not by compulsion but willingly, not for dishonest gain but eagerly; 3 nor as being lords over those entrusted to you, but being examples to the flock; 4 and when the Chief Shepherd appears, you will receive the crown of glory that does not fade away. </a:t>
            </a:r>
          </a:p>
          <a:p>
            <a:endParaRPr lang="en-US" dirty="0"/>
          </a:p>
        </p:txBody>
      </p:sp>
      <p:sp>
        <p:nvSpPr>
          <p:cNvPr id="10" name="Text Placeholder 9"/>
          <p:cNvSpPr>
            <a:spLocks noGrp="1"/>
          </p:cNvSpPr>
          <p:nvPr>
            <p:ph type="body" sz="quarter" idx="3"/>
          </p:nvPr>
        </p:nvSpPr>
        <p:spPr/>
        <p:txBody>
          <a:bodyPr/>
          <a:lstStyle/>
          <a:p>
            <a:r>
              <a:rPr lang="en-US" dirty="0" smtClean="0"/>
              <a:t>Eph. 5:22-33</a:t>
            </a:r>
            <a:endParaRPr lang="en-US" dirty="0"/>
          </a:p>
        </p:txBody>
      </p:sp>
      <p:sp>
        <p:nvSpPr>
          <p:cNvPr id="11" name="Content Placeholder 10"/>
          <p:cNvSpPr>
            <a:spLocks noGrp="1"/>
          </p:cNvSpPr>
          <p:nvPr>
            <p:ph sz="quarter" idx="4"/>
          </p:nvPr>
        </p:nvSpPr>
        <p:spPr/>
        <p:txBody>
          <a:bodyPr>
            <a:normAutofit fontScale="92500"/>
          </a:bodyPr>
          <a:lstStyle/>
          <a:p>
            <a:pPr marL="0" indent="0">
              <a:buNone/>
            </a:pPr>
            <a:r>
              <a:rPr lang="en-US" dirty="0" smtClean="0"/>
              <a:t>Husbands, love your wives, just as Christ also loved the church and gave Himself for her, 26 that He might sanctify and cleanse her with the washing of water by the word, 27 that He might present her to Himself a glorious church, not having spot or wrinkle or any such thing, but that she should be holy and without blemish.</a:t>
            </a:r>
          </a:p>
          <a:p>
            <a:pPr marL="0" indent="0">
              <a:buNone/>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fade">
                                      <p:cBhvr>
                                        <p:cTn id="10"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TotalTime>
  <Words>1580</Words>
  <Application>Microsoft Office PowerPoint</Application>
  <PresentationFormat>On-screen Show (4:3)</PresentationFormat>
  <Paragraphs>54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The superiority of Jesus Christ</vt:lpstr>
      <vt:lpstr>Slide 2</vt:lpstr>
      <vt:lpstr>Slide 3</vt:lpstr>
      <vt:lpstr>Slide 4</vt:lpstr>
      <vt:lpstr>No Authority But from God</vt:lpstr>
      <vt:lpstr>Realms of Human Authority</vt:lpstr>
      <vt:lpstr>Case Studies of Competing Loyalty</vt:lpstr>
      <vt:lpstr>Comparison to Jesus’ Leadership</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superiority of Jesus Christ</dc:title>
  <dc:creator>Jerry Sayre</dc:creator>
  <cp:lastModifiedBy>Tony</cp:lastModifiedBy>
  <cp:revision>3</cp:revision>
  <dcterms:created xsi:type="dcterms:W3CDTF">2012-09-26T16:10:27Z</dcterms:created>
  <dcterms:modified xsi:type="dcterms:W3CDTF">2012-09-29T20:50:52Z</dcterms:modified>
</cp:coreProperties>
</file>