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7" name="Shape 1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b="0" spc="-280" sz="14000">
                <a:latin typeface="+mj-lt"/>
                <a:ea typeface="+mj-ea"/>
                <a:cs typeface="+mj-cs"/>
                <a:sym typeface="Arial Black"/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2" name="Body Level One…"/>
          <p:cNvSpPr txBox="1"/>
          <p:nvPr>
            <p:ph type="body" sz="half" idx="1" hasCustomPrompt="1"/>
          </p:nvPr>
        </p:nvSpPr>
        <p:spPr>
          <a:xfrm>
            <a:off x="1206500" y="8325470"/>
            <a:ext cx="21971001" cy="3761350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1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1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1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1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1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Body Level One…"/>
          <p:cNvSpPr txBox="1"/>
          <p:nvPr>
            <p:ph type="body" idx="1" hasCustomPrompt="1"/>
          </p:nvPr>
        </p:nvSpPr>
        <p:spPr>
          <a:xfrm>
            <a:off x="1753923" y="1132601"/>
            <a:ext cx="20876154" cy="11450798"/>
          </a:xfrm>
          <a:prstGeom prst="rect">
            <a:avLst/>
          </a:prstGeom>
        </p:spPr>
        <p:txBody>
          <a:bodyPr anchor="ctr"/>
          <a:lstStyle>
            <a:lvl1pPr marL="0" indent="3923">
              <a:spcBef>
                <a:spcPts val="1200"/>
              </a:spcBef>
              <a:buSzTx/>
              <a:buNone/>
              <a:defRPr i="1" spc="-200" sz="10000"/>
            </a:lvl1pPr>
            <a:lvl2pPr marL="0" indent="461123">
              <a:spcBef>
                <a:spcPts val="1200"/>
              </a:spcBef>
              <a:buSzTx/>
              <a:buNone/>
              <a:defRPr i="1" spc="-200" sz="10000"/>
            </a:lvl2pPr>
            <a:lvl3pPr marL="0" indent="918323">
              <a:spcBef>
                <a:spcPts val="1200"/>
              </a:spcBef>
              <a:buSzTx/>
              <a:buNone/>
              <a:defRPr i="1" spc="-200" sz="10000"/>
            </a:lvl3pPr>
            <a:lvl4pPr marL="0" indent="1375523">
              <a:spcBef>
                <a:spcPts val="1200"/>
              </a:spcBef>
              <a:buSzTx/>
              <a:buNone/>
              <a:defRPr i="1" spc="-200" sz="10000"/>
            </a:lvl4pPr>
            <a:lvl5pPr marL="0" indent="1832723">
              <a:spcBef>
                <a:spcPts val="1200"/>
              </a:spcBef>
              <a:buSzTx/>
              <a:buNone/>
              <a:defRPr i="1" spc="-200" sz="10000"/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lose-up of wild plants growing between rocks"/>
          <p:cNvSpPr/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3" name="Large rock formation under dark clouds with a dirt road in the foreground"/>
          <p:cNvSpPr/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4" name="Close-up of a wild plant growing between lava rocks"/>
          <p:cNvSpPr/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waterfall surrounded by a green rocky landscape"/>
          <p:cNvSpPr/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reen, hilly landscape"/>
          <p:cNvSpPr/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b="0" spc="-250" sz="12500">
                <a:latin typeface="+mj-lt"/>
                <a:ea typeface="+mj-ea"/>
                <a:cs typeface="+mj-cs"/>
                <a:sym typeface="Arial Black"/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2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10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10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10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10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1000"/>
            </a:lvl5pPr>
          </a:lstStyle>
          <a:p>
            <a:pPr/>
            <a:r>
              <a:t>Presentation Subtitle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2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10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10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10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10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10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3" name="Moss-covered rocks"/>
          <p:cNvSpPr/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2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45770">
              <a:lnSpc>
                <a:spcPct val="100000"/>
              </a:lnSpc>
              <a:spcBef>
                <a:spcPts val="0"/>
              </a:spcBef>
              <a:buSzTx/>
              <a:buNone/>
              <a:defRPr sz="5940"/>
            </a:lvl1pPr>
          </a:lstStyle>
          <a:p>
            <a:pPr/>
            <a:r>
              <a:t>Slide Subtitle</a:t>
            </a:r>
          </a:p>
        </p:txBody>
      </p:sp>
      <p:sp>
        <p:nvSpPr>
          <p:cNvPr id="43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Body Level One…"/>
          <p:cNvSpPr txBox="1"/>
          <p:nvPr>
            <p:ph type="body" idx="1" hasCustomPrompt="1"/>
          </p:nvPr>
        </p:nvSpPr>
        <p:spPr>
          <a:xfrm>
            <a:off x="1206499" y="2292665"/>
            <a:ext cx="21971001" cy="9130670"/>
          </a:xfrm>
          <a:prstGeom prst="rect">
            <a:avLst/>
          </a:prstGeom>
        </p:spPr>
        <p:txBody>
          <a:bodyPr/>
          <a:lstStyle>
            <a:lvl1pPr marL="952499" indent="-952499"/>
            <a:lvl2pPr marL="1562099" indent="-952499"/>
            <a:lvl3pPr marL="2171699" indent="-952499"/>
            <a:lvl4pPr marL="2781299" indent="-952499"/>
            <a:lvl5pPr marL="3390900" indent="-952500"/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45770">
              <a:lnSpc>
                <a:spcPct val="100000"/>
              </a:lnSpc>
              <a:spcBef>
                <a:spcPts val="0"/>
              </a:spcBef>
              <a:buSzTx/>
              <a:buNone/>
              <a:defRPr sz="594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>
            <a:lvl1pPr marL="1143000" indent="-1143000"/>
            <a:lvl2pPr marL="1752600" indent="-1143000"/>
            <a:lvl3pPr marL="2362200" indent="-1143000"/>
            <a:lvl4pPr marL="2971800" indent="-1143000"/>
            <a:lvl5pPr marL="3581400" indent="-1143000"/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Large rock formation under dark clouds with a dirt road in the foreground"/>
          <p:cNvSpPr/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0" sz="115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1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79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45770">
              <a:lnSpc>
                <a:spcPct val="100000"/>
              </a:lnSpc>
              <a:spcBef>
                <a:spcPts val="0"/>
              </a:spcBef>
              <a:buSzTx/>
              <a:buNone/>
              <a:defRPr sz="5940"/>
            </a:lvl1pPr>
          </a:lstStyle>
          <a:p>
            <a:pPr/>
            <a:r>
              <a:t>Slide Subtitle</a:t>
            </a:r>
          </a:p>
        </p:txBody>
      </p:sp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8" name="Agenda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45770">
              <a:lnSpc>
                <a:spcPct val="100000"/>
              </a:lnSpc>
              <a:spcBef>
                <a:spcPts val="0"/>
              </a:spcBef>
              <a:buSzTx/>
              <a:buNone/>
              <a:defRPr sz="5940"/>
            </a:lvl1pPr>
          </a:lstStyle>
          <a:p>
            <a:pPr/>
            <a:r>
              <a:t>Agenda Subtitle</a:t>
            </a:r>
          </a:p>
        </p:txBody>
      </p:sp>
      <p:sp>
        <p:nvSpPr>
          <p:cNvPr id="89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2pPr marL="1341120" indent="-731520"/>
            <a:lvl3pPr marL="1950720" indent="-731520"/>
            <a:lvl4pPr marL="2560320" indent="-731520"/>
            <a:lvl5pPr marL="3169920" indent="-731520"/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80" strike="noStrike" sz="9000" u="none">
          <a:solidFill>
            <a:srgbClr val="FFFFFF"/>
          </a:solidFill>
          <a:uFillTx/>
          <a:latin typeface="+mn-lt"/>
          <a:ea typeface="+mn-ea"/>
          <a:cs typeface="+mn-cs"/>
          <a:sym typeface="Myriad Pro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80" strike="noStrike" sz="9000" u="none">
          <a:solidFill>
            <a:srgbClr val="FFFFFF"/>
          </a:solidFill>
          <a:uFillTx/>
          <a:latin typeface="+mn-lt"/>
          <a:ea typeface="+mn-ea"/>
          <a:cs typeface="+mn-cs"/>
          <a:sym typeface="Myriad Pro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80" strike="noStrike" sz="9000" u="none">
          <a:solidFill>
            <a:srgbClr val="FFFFFF"/>
          </a:solidFill>
          <a:uFillTx/>
          <a:latin typeface="+mn-lt"/>
          <a:ea typeface="+mn-ea"/>
          <a:cs typeface="+mn-cs"/>
          <a:sym typeface="Myriad Pro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80" strike="noStrike" sz="9000" u="none">
          <a:solidFill>
            <a:srgbClr val="FFFFFF"/>
          </a:solidFill>
          <a:uFillTx/>
          <a:latin typeface="+mn-lt"/>
          <a:ea typeface="+mn-ea"/>
          <a:cs typeface="+mn-cs"/>
          <a:sym typeface="Myriad Pro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80" strike="noStrike" sz="9000" u="none">
          <a:solidFill>
            <a:srgbClr val="FFFFFF"/>
          </a:solidFill>
          <a:uFillTx/>
          <a:latin typeface="+mn-lt"/>
          <a:ea typeface="+mn-ea"/>
          <a:cs typeface="+mn-cs"/>
          <a:sym typeface="Myriad Pro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80" strike="noStrike" sz="9000" u="none">
          <a:solidFill>
            <a:srgbClr val="FFFFFF"/>
          </a:solidFill>
          <a:uFillTx/>
          <a:latin typeface="+mn-lt"/>
          <a:ea typeface="+mn-ea"/>
          <a:cs typeface="+mn-cs"/>
          <a:sym typeface="Myriad Pro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80" strike="noStrike" sz="9000" u="none">
          <a:solidFill>
            <a:srgbClr val="FFFFFF"/>
          </a:solidFill>
          <a:uFillTx/>
          <a:latin typeface="+mn-lt"/>
          <a:ea typeface="+mn-ea"/>
          <a:cs typeface="+mn-cs"/>
          <a:sym typeface="Myriad Pro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80" strike="noStrike" sz="9000" u="none">
          <a:solidFill>
            <a:srgbClr val="FFFFFF"/>
          </a:solidFill>
          <a:uFillTx/>
          <a:latin typeface="+mn-lt"/>
          <a:ea typeface="+mn-ea"/>
          <a:cs typeface="+mn-cs"/>
          <a:sym typeface="Myriad Pro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80" strike="noStrike" sz="9000" u="none">
          <a:solidFill>
            <a:srgbClr val="FFFFFF"/>
          </a:solidFill>
          <a:uFillTx/>
          <a:latin typeface="+mn-lt"/>
          <a:ea typeface="+mn-ea"/>
          <a:cs typeface="+mn-cs"/>
          <a:sym typeface="Myriad Pro"/>
        </a:defRPr>
      </a:lvl9pPr>
    </p:titleStyle>
    <p:bodyStyle>
      <a:lvl1pPr marL="731520" marR="0" indent="-73152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90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1752600" marR="0" indent="-11430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90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2362200" marR="0" indent="-11430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90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2971800" marR="0" indent="-11430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90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3581400" marR="0" indent="-11430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90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4191000" marR="0" indent="-11430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90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4800600" marR="0" indent="-11430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90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5410200" marR="0" indent="-11430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90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6019800" marR="0" indent="-11430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90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319" sz="16000"/>
            </a:lvl1pPr>
          </a:lstStyle>
          <a:p>
            <a:pPr/>
            <a:r>
              <a:t>God’s Wrath in Joel</a:t>
            </a:r>
          </a:p>
        </p:txBody>
      </p:sp>
      <p:sp>
        <p:nvSpPr>
          <p:cNvPr id="150" name="Subtitle 2"/>
          <p:cNvSpPr txBox="1"/>
          <p:nvPr>
            <p:ph type="subTitle" sz="half" idx="1"/>
          </p:nvPr>
        </p:nvSpPr>
        <p:spPr>
          <a:xfrm>
            <a:off x="1206500" y="7565224"/>
            <a:ext cx="21971000" cy="4648201"/>
          </a:xfrm>
          <a:prstGeom prst="rect">
            <a:avLst/>
          </a:prstGeom>
        </p:spPr>
        <p:txBody>
          <a:bodyPr/>
          <a:lstStyle/>
          <a:p>
            <a:pPr defTabSz="751205">
              <a:defRPr sz="10465"/>
            </a:pPr>
            <a:r>
              <a:t>Warfield Blvd. Church of Christ</a:t>
            </a:r>
            <a:br/>
            <a:br/>
            <a:r>
              <a:t>Mark Mayberry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According to Jewish tradition, the Valley of Jehoshaphat was that part of the Kidron Valley between the Temple and the Mt. of Olives.</a:t>
            </a:r>
          </a:p>
          <a:p>
            <a:pPr/>
            <a:r>
              <a:t>However, this expression is really a play on words. The name, Jehoshaphat, means “Jehovah is Judge.”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923924" indent="-923924" defTabSz="2365188">
              <a:spcBef>
                <a:spcPts val="4300"/>
              </a:spcBef>
              <a:defRPr sz="8730"/>
            </a:pPr>
            <a:r>
              <a:t>This passage refers to a symbolic “valley of Jehoshaphat/decision” which is likely connected with the concept of divine judgment instead of a literal geographical location.</a:t>
            </a:r>
          </a:p>
          <a:p>
            <a:pPr marL="923924" indent="-923924" defTabSz="2365188">
              <a:spcBef>
                <a:spcPts val="4300"/>
              </a:spcBef>
              <a:defRPr sz="8730"/>
            </a:pPr>
            <a:r>
              <a:t>Therefore, we should not think of the valley of Jehoshaphat as an actual place; rather, it is symbolic of judgment (Joel 3:1-2, 12-14)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Joel 3:1–2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indent="3687" defTabSz="2292038">
              <a:defRPr spc="-188" sz="9400"/>
            </a:lvl1pPr>
          </a:lstStyle>
          <a:p>
            <a:pPr/>
            <a:r>
              <a:t>For behold, in those days and at that time, when I restore the fortunes of Judah and Jerusalem, I will gather all the nations and bring them down to the valley of Jehoshaphat. Then I will enter into judgment with them there on behalf of My people and My inheritance, Israel, whom they have scattered among the nations; and they have divided up My land (Joel 3:1–2).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Joel 3:12–14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indent="3687" defTabSz="2292038">
              <a:defRPr spc="-188" sz="9400"/>
            </a:lvl1pPr>
          </a:lstStyle>
          <a:p>
            <a:pPr/>
            <a:r>
              <a:t>Let the nations be aroused and come up to the valley of Jehoshaphat, for there I will sit to judge all the surrounding nations. Put in the sickle, for the harvest is ripe. Come, tread, for the wine press is full; The vats overflow, for their wickedness is great. Multitudes, multitudes in the valley of decision! For the day of the LORD is near in the valley of decision (Joel 3:12–14).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Required Response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Rend Your Hearts and Not Your Garments (2:12-14).</a:t>
            </a:r>
          </a:p>
          <a:p>
            <a:pPr/>
            <a:r>
              <a:t>Call a Solemn Assembly to Weep and Pray (2:15-17).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Deliverance Promised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the short term, restoration of divine favor comes through repentance and renewed faithfulness (2:18-27).</a:t>
            </a:r>
          </a:p>
          <a:p>
            <a:pPr/>
            <a:r>
              <a:t>In the long term, the prophet Joel anticipates the outpouring of God’s Spirit in the Messianic age (2:28-32).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this lesson, let us consider God’s wrath as reflected in the book of Joel.</a:t>
            </a:r>
          </a:p>
          <a:p>
            <a:pPr/>
            <a:r>
              <a:t>The Lord God perfectly blends the qualities of mercy and justice (Habbak. 3:1-2; Ps. 85:10)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All Will Give Account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Judgment upon the nations will occur in the valley of Jehoshaphat (3:1-2, 11-14).</a:t>
            </a:r>
          </a:p>
          <a:p>
            <a:pPr/>
            <a:r>
              <a:t>Because sinful men act as if life is cheap (3:3), God will recompense evil swiftly and speedily (3:4-8).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Multitudes in the Valley of Decision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Multitudes, multitudes in the valley of decision! For the day of the LORD is near in the valley of decision (3:14).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God is prepared to protect and also to punish, to reward and also recompense.</a:t>
            </a:r>
          </a:p>
          <a:p>
            <a:pPr/>
            <a:r>
              <a:t>If Israel (and the nations) would repent and return, the Lord would again bestow blessing.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ontent Placeholder 2"/>
          <p:cNvSpPr txBox="1"/>
          <p:nvPr>
            <p:ph type="body" idx="1"/>
          </p:nvPr>
        </p:nvSpPr>
        <p:spPr>
          <a:xfrm>
            <a:off x="1206500" y="2292665"/>
            <a:ext cx="21971000" cy="9130670"/>
          </a:xfrm>
          <a:prstGeom prst="rect">
            <a:avLst/>
          </a:prstGeom>
        </p:spPr>
        <p:txBody>
          <a:bodyPr/>
          <a:lstStyle/>
          <a:p>
            <a:pPr/>
            <a:r>
              <a:t>Will He be to us a source of refuge or ruin, of comfort or catastrophe?</a:t>
            </a:r>
          </a:p>
          <a:p>
            <a:pPr/>
            <a:r>
              <a:t>“In that Day. . .” anticipates both future judgment and future reward (3:18-21).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Conclusion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Some mistakenly believe that the Lord God, as revealed in Sacred Scripture, suffers from dissociative identity disorder (DID), otherwise known as “a split-personality.”</a:t>
            </a:r>
          </a:p>
          <a:p>
            <a:pPr/>
            <a:r>
              <a:t>In other words, in the Old Testament, He is filled with wrath, but in the New Testament, He is loving and gracious.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933449" indent="-933449" defTabSz="2389572">
              <a:spcBef>
                <a:spcPts val="4400"/>
              </a:spcBef>
              <a:defRPr sz="8820"/>
            </a:pPr>
            <a:r>
              <a:t>Rubbish! The Lord God does not change (Mal. 3:5–6) but consistently loves righteousness and hates wickedness (Ps. 45:6–7).</a:t>
            </a:r>
          </a:p>
          <a:p>
            <a:pPr marL="933449" indent="-933449" defTabSz="2389572">
              <a:spcBef>
                <a:spcPts val="4400"/>
              </a:spcBef>
              <a:defRPr sz="8820"/>
            </a:pPr>
            <a:r>
              <a:t>Recognizing the kindness and severity of God, let us obey the gospel invitation, and remain faithful to His calling (Rom. 2:4–11; 11:22).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Plague of Locust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00099" indent="-800099" defTabSz="2048204">
              <a:spcBef>
                <a:spcPts val="3700"/>
              </a:spcBef>
              <a:defRPr sz="7560"/>
            </a:pPr>
            <a:r>
              <a:t>Divine judgment comes directly and indirectly. The book of Joel depicts a locust plague that strikes the land of Israel (1:1-7; 2:1-10).</a:t>
            </a:r>
          </a:p>
          <a:p>
            <a:pPr marL="800099" indent="-800099" defTabSz="2048204">
              <a:spcBef>
                <a:spcPts val="3700"/>
              </a:spcBef>
              <a:defRPr sz="7560"/>
            </a:pPr>
            <a:r>
              <a:t>Stripping away vegetation, it devastates fields and vineyards, crops and cattle (1:8-12, 17-18).</a:t>
            </a:r>
          </a:p>
          <a:p>
            <a:pPr marL="800099" indent="-800099" defTabSz="2048204">
              <a:spcBef>
                <a:spcPts val="3700"/>
              </a:spcBef>
              <a:defRPr sz="7560"/>
            </a:pPr>
            <a:r>
              <a:t>Everyone is affected: priest and ministers, farmers and shepherds, the few who are devout and the many who are drunkards (v. 9, 13).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Impending Doom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Upon Israel</a:t>
            </a:r>
          </a:p>
          <a:p>
            <a:pPr/>
            <a:r>
              <a:t>Upon the Nations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Day of the Lord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day of the Lord is near for God’s wayward people (1:14-15; 2:11).</a:t>
            </a:r>
          </a:p>
          <a:p>
            <a:pPr/>
            <a:r>
              <a:t>Judgment will also fall upon the nations in the valley of Jehoshaphat (3:1-2, 11-14).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Is the Meaning?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Arial Black"/>
        <a:ea typeface="Arial Black"/>
        <a:cs typeface="Arial Black"/>
      </a:majorFont>
      <a:minorFont>
        <a:latin typeface="Myriad Pro"/>
        <a:ea typeface="Myriad Pro"/>
        <a:cs typeface="Myriad Pro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Arial Black"/>
        <a:ea typeface="Arial Black"/>
        <a:cs typeface="Arial Black"/>
      </a:majorFont>
      <a:minorFont>
        <a:latin typeface="Myriad Pro"/>
        <a:ea typeface="Myriad Pro"/>
        <a:cs typeface="Myriad Pro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