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5" r:id="rId10"/>
    <p:sldId id="266" r:id="rId11"/>
    <p:sldId id="267" r:id="rId12"/>
    <p:sldId id="268" r:id="rId13"/>
    <p:sldId id="269" r:id="rId14"/>
    <p:sldId id="270"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37727-CB30-43CF-8F77-B4851B74AC4F}"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411574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37727-CB30-43CF-8F77-B4851B74AC4F}"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103965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37727-CB30-43CF-8F77-B4851B74AC4F}"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63592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37727-CB30-43CF-8F77-B4851B74AC4F}"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219977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37727-CB30-43CF-8F77-B4851B74AC4F}"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64440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37727-CB30-43CF-8F77-B4851B74AC4F}"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413721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37727-CB30-43CF-8F77-B4851B74AC4F}"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28197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37727-CB30-43CF-8F77-B4851B74AC4F}"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131702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37727-CB30-43CF-8F77-B4851B74AC4F}"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12112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37727-CB30-43CF-8F77-B4851B74AC4F}"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167052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37727-CB30-43CF-8F77-B4851B74AC4F}"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1F345-ABB7-400B-A966-5A020E5061E4}" type="slidenum">
              <a:rPr lang="en-US" smtClean="0"/>
              <a:t>‹#›</a:t>
            </a:fld>
            <a:endParaRPr lang="en-US"/>
          </a:p>
        </p:txBody>
      </p:sp>
    </p:spTree>
    <p:extLst>
      <p:ext uri="{BB962C8B-B14F-4D97-AF65-F5344CB8AC3E}">
        <p14:creationId xmlns:p14="http://schemas.microsoft.com/office/powerpoint/2010/main" val="315136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37727-CB30-43CF-8F77-B4851B74AC4F}" type="datetimeFigureOut">
              <a:rPr lang="en-US" smtClean="0"/>
              <a:t>9/27/2014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1F345-ABB7-400B-A966-5A020E5061E4}" type="slidenum">
              <a:rPr lang="en-US" smtClean="0"/>
              <a:t>‹#›</a:t>
            </a:fld>
            <a:endParaRPr lang="en-US"/>
          </a:p>
        </p:txBody>
      </p:sp>
    </p:spTree>
    <p:extLst>
      <p:ext uri="{BB962C8B-B14F-4D97-AF65-F5344CB8AC3E}">
        <p14:creationId xmlns:p14="http://schemas.microsoft.com/office/powerpoint/2010/main" val="1838566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Expediencies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5119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Must directly carry out or facilitate what has been authorized / must not be an addition</a:t>
            </a:r>
          </a:p>
          <a:p>
            <a:r>
              <a:rPr lang="en-US" sz="3600" dirty="0" smtClean="0">
                <a:solidFill>
                  <a:srgbClr val="FF0000"/>
                </a:solidFill>
              </a:rPr>
              <a:t>1 Cor. 16:1-2</a:t>
            </a:r>
          </a:p>
          <a:p>
            <a:r>
              <a:rPr lang="en-US" sz="3600" dirty="0" smtClean="0"/>
              <a:t>Authorized: the free will collection from the local saints </a:t>
            </a:r>
          </a:p>
          <a:p>
            <a:r>
              <a:rPr lang="en-US" sz="3600" dirty="0" smtClean="0">
                <a:solidFill>
                  <a:srgbClr val="FF0000"/>
                </a:solidFill>
              </a:rPr>
              <a:t>Time on first day of the week, using plates, or a hat are authorized expediencies</a:t>
            </a:r>
          </a:p>
          <a:p>
            <a:r>
              <a:rPr lang="en-US" sz="3600" dirty="0" smtClean="0"/>
              <a:t>Church bake sales, car washes, etc.. Is an unauthorized addition</a:t>
            </a:r>
          </a:p>
          <a:p>
            <a:endParaRPr lang="en-US" sz="3600" dirty="0" smtClean="0"/>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303406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Must directly carry out or facilitate what has been authorized / must not be an addition</a:t>
            </a:r>
          </a:p>
          <a:p>
            <a:r>
              <a:rPr lang="en-US" sz="3600" dirty="0" smtClean="0">
                <a:solidFill>
                  <a:srgbClr val="FF0000"/>
                </a:solidFill>
              </a:rPr>
              <a:t>Eph. 5:19</a:t>
            </a:r>
          </a:p>
          <a:p>
            <a:r>
              <a:rPr lang="en-US" sz="3600" dirty="0" smtClean="0"/>
              <a:t>Congregational singing is authorized</a:t>
            </a:r>
          </a:p>
          <a:p>
            <a:r>
              <a:rPr lang="en-US" sz="3600" dirty="0" smtClean="0">
                <a:solidFill>
                  <a:srgbClr val="FF0000"/>
                </a:solidFill>
              </a:rPr>
              <a:t>Song books, song leaders are authorized expediencies</a:t>
            </a:r>
          </a:p>
          <a:p>
            <a:r>
              <a:rPr lang="en-US" sz="3600" dirty="0" smtClean="0"/>
              <a:t>Instrumental music, church singing groups are unscriptural additions</a:t>
            </a:r>
          </a:p>
          <a:p>
            <a:endParaRPr lang="en-US" sz="3600" dirty="0" smtClean="0"/>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45988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Cant be specified</a:t>
            </a:r>
          </a:p>
          <a:p>
            <a:r>
              <a:rPr lang="en-US" sz="3600" dirty="0" smtClean="0">
                <a:solidFill>
                  <a:srgbClr val="FF0000"/>
                </a:solidFill>
              </a:rPr>
              <a:t>Matt. 18:15</a:t>
            </a:r>
          </a:p>
          <a:p>
            <a:r>
              <a:rPr lang="en-US" sz="3600" dirty="0" smtClean="0"/>
              <a:t>"</a:t>
            </a:r>
            <a:r>
              <a:rPr lang="en-US" sz="3600" dirty="0"/>
              <a:t>Moreover if your brother sins against you, </a:t>
            </a:r>
            <a:r>
              <a:rPr lang="en-US" sz="3600" dirty="0">
                <a:solidFill>
                  <a:srgbClr val="FF0000"/>
                </a:solidFill>
              </a:rPr>
              <a:t>go</a:t>
            </a:r>
            <a:r>
              <a:rPr lang="en-US" sz="3600" dirty="0"/>
              <a:t> and </a:t>
            </a:r>
            <a:r>
              <a:rPr lang="en-US" sz="3600" dirty="0">
                <a:solidFill>
                  <a:srgbClr val="FF0000"/>
                </a:solidFill>
              </a:rPr>
              <a:t>tell</a:t>
            </a:r>
            <a:r>
              <a:rPr lang="en-US" sz="3600" dirty="0"/>
              <a:t> </a:t>
            </a:r>
            <a:r>
              <a:rPr lang="en-US" sz="3600" dirty="0">
                <a:solidFill>
                  <a:srgbClr val="FF0000"/>
                </a:solidFill>
              </a:rPr>
              <a:t>him</a:t>
            </a:r>
            <a:r>
              <a:rPr lang="en-US" sz="3600" dirty="0"/>
              <a:t> his fault </a:t>
            </a:r>
            <a:r>
              <a:rPr lang="en-US" sz="3600" dirty="0">
                <a:solidFill>
                  <a:srgbClr val="FF0000"/>
                </a:solidFill>
              </a:rPr>
              <a:t>between you and him alone</a:t>
            </a:r>
            <a:r>
              <a:rPr lang="en-US" sz="3600" dirty="0"/>
              <a:t>. If he hears you, you have gained your brother. </a:t>
            </a:r>
            <a:endParaRPr lang="en-US" sz="3600" dirty="0" smtClean="0"/>
          </a:p>
          <a:p>
            <a:endParaRPr lang="en-US" sz="3600" dirty="0"/>
          </a:p>
          <a:p>
            <a:r>
              <a:rPr lang="en-US" sz="3600" dirty="0" smtClean="0">
                <a:solidFill>
                  <a:srgbClr val="FF0000"/>
                </a:solidFill>
              </a:rPr>
              <a:t>A post on Facebook is not a authorized expediency</a:t>
            </a:r>
          </a:p>
          <a:p>
            <a:endParaRPr lang="en-US" sz="3600" dirty="0" smtClean="0"/>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213239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656823"/>
            <a:ext cx="10515600" cy="6201177"/>
          </a:xfrm>
        </p:spPr>
        <p:txBody>
          <a:bodyPr>
            <a:normAutofit fontScale="92500"/>
          </a:bodyPr>
          <a:lstStyle/>
          <a:p>
            <a:r>
              <a:rPr lang="en-US" sz="3600" u="sng" dirty="0" smtClean="0"/>
              <a:t>Expediencies are not a source of authority</a:t>
            </a:r>
          </a:p>
          <a:p>
            <a:r>
              <a:rPr lang="en-US" sz="3600" dirty="0" smtClean="0">
                <a:solidFill>
                  <a:srgbClr val="FF0000"/>
                </a:solidFill>
              </a:rPr>
              <a:t>1 </a:t>
            </a:r>
            <a:r>
              <a:rPr lang="en-US" sz="3600" dirty="0" err="1" smtClean="0">
                <a:solidFill>
                  <a:srgbClr val="FF0000"/>
                </a:solidFill>
              </a:rPr>
              <a:t>Thes</a:t>
            </a:r>
            <a:r>
              <a:rPr lang="en-US" sz="3600" dirty="0" smtClean="0">
                <a:solidFill>
                  <a:srgbClr val="FF0000"/>
                </a:solidFill>
              </a:rPr>
              <a:t>. 5:21</a:t>
            </a:r>
          </a:p>
          <a:p>
            <a:r>
              <a:rPr lang="en-US" sz="3600" dirty="0" smtClean="0">
                <a:solidFill>
                  <a:srgbClr val="FF0000"/>
                </a:solidFill>
              </a:rPr>
              <a:t>Col. 3:17</a:t>
            </a:r>
            <a:endParaRPr lang="en-US" sz="3600" dirty="0">
              <a:solidFill>
                <a:srgbClr val="FF0000"/>
              </a:solidFill>
            </a:endParaRPr>
          </a:p>
          <a:p>
            <a:r>
              <a:rPr lang="en-US" sz="3600" u="sng" dirty="0" smtClean="0"/>
              <a:t>Must Edify</a:t>
            </a:r>
          </a:p>
          <a:p>
            <a:r>
              <a:rPr lang="en-US" sz="3600" dirty="0" smtClean="0">
                <a:solidFill>
                  <a:srgbClr val="FF0000"/>
                </a:solidFill>
              </a:rPr>
              <a:t>Romans 14:19</a:t>
            </a:r>
          </a:p>
          <a:p>
            <a:r>
              <a:rPr lang="en-US" sz="3600" dirty="0" smtClean="0">
                <a:solidFill>
                  <a:srgbClr val="FF0000"/>
                </a:solidFill>
              </a:rPr>
              <a:t> </a:t>
            </a:r>
            <a:r>
              <a:rPr lang="en-US" sz="3600" dirty="0"/>
              <a:t>Therefore let us pursue the things which make for peace and the things by which one may edify another</a:t>
            </a:r>
            <a:r>
              <a:rPr lang="en-US" sz="3600" dirty="0" smtClean="0"/>
              <a:t>.</a:t>
            </a:r>
          </a:p>
          <a:p>
            <a:r>
              <a:rPr lang="en-US" sz="3600" dirty="0" smtClean="0">
                <a:solidFill>
                  <a:srgbClr val="FF0000"/>
                </a:solidFill>
              </a:rPr>
              <a:t>1 </a:t>
            </a:r>
            <a:r>
              <a:rPr lang="en-US" sz="3600" dirty="0">
                <a:solidFill>
                  <a:srgbClr val="FF0000"/>
                </a:solidFill>
              </a:rPr>
              <a:t>Corinthians </a:t>
            </a:r>
            <a:r>
              <a:rPr lang="en-US" sz="3600" dirty="0" smtClean="0">
                <a:solidFill>
                  <a:srgbClr val="FF0000"/>
                </a:solidFill>
              </a:rPr>
              <a:t>10:23</a:t>
            </a:r>
          </a:p>
          <a:p>
            <a:r>
              <a:rPr lang="en-US" sz="3600" dirty="0" smtClean="0">
                <a:solidFill>
                  <a:srgbClr val="FF0000"/>
                </a:solidFill>
              </a:rPr>
              <a:t> </a:t>
            </a:r>
            <a:r>
              <a:rPr lang="en-US" sz="3600" dirty="0"/>
              <a:t>All things are lawful for me, but not all things are helpful; all things are lawful for me, but not all things edify.  </a:t>
            </a:r>
            <a:endParaRPr lang="en-US" sz="3600" dirty="0" smtClean="0"/>
          </a:p>
          <a:p>
            <a:r>
              <a:rPr lang="en-US" sz="3600" dirty="0" smtClean="0">
                <a:solidFill>
                  <a:srgbClr val="FF0000"/>
                </a:solidFill>
              </a:rPr>
              <a:t>1 Cor. 14:37-38    </a:t>
            </a:r>
          </a:p>
          <a:p>
            <a:endParaRPr lang="en-US" sz="3600" dirty="0" smtClean="0"/>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342903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656823"/>
            <a:ext cx="10515600" cy="6201177"/>
          </a:xfrm>
        </p:spPr>
        <p:txBody>
          <a:bodyPr>
            <a:normAutofit/>
          </a:bodyPr>
          <a:lstStyle/>
          <a:p>
            <a:r>
              <a:rPr lang="en-US" sz="4000" dirty="0" smtClean="0"/>
              <a:t>Must consider the weak brother</a:t>
            </a:r>
          </a:p>
          <a:p>
            <a:r>
              <a:rPr lang="en-US" sz="4000" dirty="0" smtClean="0">
                <a:solidFill>
                  <a:srgbClr val="FF0000"/>
                </a:solidFill>
              </a:rPr>
              <a:t>Rom. 15:1-2</a:t>
            </a:r>
          </a:p>
          <a:p>
            <a:r>
              <a:rPr lang="en-US" sz="4000" dirty="0" smtClean="0">
                <a:solidFill>
                  <a:srgbClr val="FF0000"/>
                </a:solidFill>
              </a:rPr>
              <a:t>Rom. 14:1-2</a:t>
            </a:r>
          </a:p>
          <a:p>
            <a:r>
              <a:rPr lang="en-US" sz="4000" dirty="0" smtClean="0">
                <a:solidFill>
                  <a:srgbClr val="FF0000"/>
                </a:solidFill>
              </a:rPr>
              <a:t>1 Cor. 10:23-33</a:t>
            </a:r>
            <a:r>
              <a:rPr lang="en-US" sz="4000" dirty="0" smtClean="0"/>
              <a:t>      </a:t>
            </a:r>
          </a:p>
          <a:p>
            <a:endParaRPr lang="en-US" sz="3600" dirty="0" smtClean="0"/>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4020819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525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6067"/>
          </a:xfrm>
        </p:spPr>
        <p:txBody>
          <a:bodyPr/>
          <a:lstStyle/>
          <a:p>
            <a:r>
              <a:rPr lang="en-US" dirty="0" smtClean="0"/>
              <a:t>God is able to accomplish the greatest things</a:t>
            </a:r>
            <a:endParaRPr lang="en-US" dirty="0"/>
          </a:p>
        </p:txBody>
      </p:sp>
      <p:sp>
        <p:nvSpPr>
          <p:cNvPr id="3" name="Content Placeholder 2"/>
          <p:cNvSpPr>
            <a:spLocks noGrp="1"/>
          </p:cNvSpPr>
          <p:nvPr>
            <p:ph idx="1"/>
          </p:nvPr>
        </p:nvSpPr>
        <p:spPr>
          <a:xfrm>
            <a:off x="838200" y="1056067"/>
            <a:ext cx="10515600" cy="5589431"/>
          </a:xfrm>
        </p:spPr>
        <p:txBody>
          <a:bodyPr>
            <a:normAutofit/>
          </a:bodyPr>
          <a:lstStyle/>
          <a:p>
            <a:r>
              <a:rPr lang="en-US" sz="4400" dirty="0" smtClean="0"/>
              <a:t>Gospel</a:t>
            </a:r>
          </a:p>
          <a:p>
            <a:r>
              <a:rPr lang="en-US" sz="4400" dirty="0" smtClean="0">
                <a:solidFill>
                  <a:srgbClr val="FF0000"/>
                </a:solidFill>
              </a:rPr>
              <a:t>Matt. 28:19-20</a:t>
            </a:r>
          </a:p>
          <a:p>
            <a:r>
              <a:rPr lang="en-US" sz="4400" dirty="0" smtClean="0">
                <a:solidFill>
                  <a:srgbClr val="FF0000"/>
                </a:solidFill>
              </a:rPr>
              <a:t>Col. 1:23</a:t>
            </a:r>
          </a:p>
          <a:p>
            <a:endParaRPr lang="en-US" sz="4400" dirty="0">
              <a:solidFill>
                <a:srgbClr val="FF0000"/>
              </a:solidFill>
            </a:endParaRPr>
          </a:p>
          <a:p>
            <a:r>
              <a:rPr lang="en-US" sz="4400" dirty="0" smtClean="0"/>
              <a:t>Kingdom</a:t>
            </a:r>
          </a:p>
          <a:p>
            <a:r>
              <a:rPr lang="en-US" sz="4400" dirty="0" smtClean="0">
                <a:solidFill>
                  <a:srgbClr val="FF0000"/>
                </a:solidFill>
              </a:rPr>
              <a:t>Matt. 13:31-32</a:t>
            </a:r>
          </a:p>
          <a:p>
            <a:r>
              <a:rPr lang="en-US" sz="4400" dirty="0" smtClean="0">
                <a:solidFill>
                  <a:srgbClr val="FF0000"/>
                </a:solidFill>
              </a:rPr>
              <a:t>Acts 17:6</a:t>
            </a:r>
            <a:endParaRPr lang="en-US" sz="4400" dirty="0">
              <a:solidFill>
                <a:srgbClr val="FF0000"/>
              </a:solidFill>
            </a:endParaRPr>
          </a:p>
        </p:txBody>
      </p:sp>
    </p:spTree>
    <p:extLst>
      <p:ext uri="{BB962C8B-B14F-4D97-AF65-F5344CB8AC3E}">
        <p14:creationId xmlns:p14="http://schemas.microsoft.com/office/powerpoint/2010/main" val="120167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0309"/>
          </a:xfrm>
        </p:spPr>
        <p:txBody>
          <a:bodyPr/>
          <a:lstStyle/>
          <a:p>
            <a:r>
              <a:rPr lang="en-US" dirty="0" smtClean="0"/>
              <a:t>Because God has designed the perfect law</a:t>
            </a:r>
            <a:endParaRPr lang="en-US" dirty="0"/>
          </a:p>
        </p:txBody>
      </p:sp>
      <p:sp>
        <p:nvSpPr>
          <p:cNvPr id="3" name="Content Placeholder 2"/>
          <p:cNvSpPr>
            <a:spLocks noGrp="1"/>
          </p:cNvSpPr>
          <p:nvPr>
            <p:ph idx="1"/>
          </p:nvPr>
        </p:nvSpPr>
        <p:spPr>
          <a:xfrm>
            <a:off x="838200" y="1030310"/>
            <a:ext cx="10515600" cy="5692462"/>
          </a:xfrm>
        </p:spPr>
        <p:txBody>
          <a:bodyPr>
            <a:normAutofit/>
          </a:bodyPr>
          <a:lstStyle/>
          <a:p>
            <a:r>
              <a:rPr lang="en-US" sz="4400" dirty="0" smtClean="0">
                <a:solidFill>
                  <a:srgbClr val="FF0000"/>
                </a:solidFill>
              </a:rPr>
              <a:t>James 1:25</a:t>
            </a:r>
          </a:p>
          <a:p>
            <a:r>
              <a:rPr lang="en-US" sz="4400" dirty="0" smtClean="0">
                <a:solidFill>
                  <a:srgbClr val="FF0000"/>
                </a:solidFill>
              </a:rPr>
              <a:t>Gal. 2:3-5</a:t>
            </a:r>
          </a:p>
          <a:p>
            <a:r>
              <a:rPr lang="en-US" sz="4400" dirty="0" smtClean="0">
                <a:solidFill>
                  <a:srgbClr val="FF0000"/>
                </a:solidFill>
              </a:rPr>
              <a:t>Gal. 5:1</a:t>
            </a:r>
          </a:p>
          <a:p>
            <a:r>
              <a:rPr lang="en-US" sz="4400" dirty="0" smtClean="0">
                <a:solidFill>
                  <a:srgbClr val="FF0000"/>
                </a:solidFill>
              </a:rPr>
              <a:t>Gal. 4:9-11</a:t>
            </a:r>
          </a:p>
          <a:p>
            <a:r>
              <a:rPr lang="en-US" sz="4400" dirty="0" smtClean="0">
                <a:solidFill>
                  <a:srgbClr val="FF0000"/>
                </a:solidFill>
              </a:rPr>
              <a:t>Col. 2:18-23</a:t>
            </a:r>
            <a:endParaRPr lang="en-US" sz="4400" dirty="0">
              <a:solidFill>
                <a:srgbClr val="FF0000"/>
              </a:solidFill>
            </a:endParaRPr>
          </a:p>
        </p:txBody>
      </p:sp>
    </p:spTree>
    <p:extLst>
      <p:ext uri="{BB962C8B-B14F-4D97-AF65-F5344CB8AC3E}">
        <p14:creationId xmlns:p14="http://schemas.microsoft.com/office/powerpoint/2010/main" val="28963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16675"/>
          </a:xfrm>
        </p:spPr>
        <p:txBody>
          <a:bodyPr>
            <a:normAutofit/>
          </a:bodyPr>
          <a:lstStyle/>
          <a:p>
            <a:pPr algn="ctr"/>
            <a:r>
              <a:rPr lang="en-US" dirty="0" smtClean="0"/>
              <a:t>Generic authority authorizes expediencies and Specific authority eliminates them</a:t>
            </a:r>
            <a:endParaRPr lang="en-US" dirty="0"/>
          </a:p>
        </p:txBody>
      </p:sp>
      <p:sp>
        <p:nvSpPr>
          <p:cNvPr id="3" name="Content Placeholder 2"/>
          <p:cNvSpPr>
            <a:spLocks noGrp="1"/>
          </p:cNvSpPr>
          <p:nvPr>
            <p:ph idx="1"/>
          </p:nvPr>
        </p:nvSpPr>
        <p:spPr>
          <a:xfrm>
            <a:off x="838200" y="1828800"/>
            <a:ext cx="10515600" cy="4893971"/>
          </a:xfrm>
        </p:spPr>
        <p:txBody>
          <a:bodyPr>
            <a:normAutofit/>
          </a:bodyPr>
          <a:lstStyle/>
          <a:p>
            <a:r>
              <a:rPr lang="en-US" sz="4400" dirty="0" smtClean="0">
                <a:solidFill>
                  <a:srgbClr val="FF0000"/>
                </a:solidFill>
              </a:rPr>
              <a:t>Gen. 6:14</a:t>
            </a:r>
          </a:p>
          <a:p>
            <a:r>
              <a:rPr lang="en-US" sz="4400" dirty="0" smtClean="0">
                <a:solidFill>
                  <a:srgbClr val="FF0000"/>
                </a:solidFill>
              </a:rPr>
              <a:t>Rom. 13:1-2</a:t>
            </a:r>
          </a:p>
          <a:p>
            <a:r>
              <a:rPr lang="en-US" sz="4400" dirty="0" smtClean="0">
                <a:solidFill>
                  <a:srgbClr val="FF0000"/>
                </a:solidFill>
              </a:rPr>
              <a:t>Acts 5:29</a:t>
            </a:r>
            <a:endParaRPr lang="en-US" sz="4400" dirty="0">
              <a:solidFill>
                <a:srgbClr val="FF0000"/>
              </a:solidFill>
            </a:endParaRPr>
          </a:p>
        </p:txBody>
      </p:sp>
    </p:spTree>
    <p:extLst>
      <p:ext uri="{BB962C8B-B14F-4D97-AF65-F5344CB8AC3E}">
        <p14:creationId xmlns:p14="http://schemas.microsoft.com/office/powerpoint/2010/main" val="56687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16675"/>
          </a:xfrm>
        </p:spPr>
        <p:txBody>
          <a:bodyPr>
            <a:normAutofit/>
          </a:bodyPr>
          <a:lstStyle/>
          <a:p>
            <a:pPr algn="ctr"/>
            <a:r>
              <a:rPr lang="en-US" dirty="0" smtClean="0"/>
              <a:t>Generic authority authorizes expediencies and Specific authority eliminates them</a:t>
            </a:r>
            <a:endParaRPr lang="en-US" dirty="0"/>
          </a:p>
        </p:txBody>
      </p:sp>
      <p:sp>
        <p:nvSpPr>
          <p:cNvPr id="3" name="Content Placeholder 2"/>
          <p:cNvSpPr>
            <a:spLocks noGrp="1"/>
          </p:cNvSpPr>
          <p:nvPr>
            <p:ph idx="1"/>
          </p:nvPr>
        </p:nvSpPr>
        <p:spPr>
          <a:xfrm>
            <a:off x="838200" y="1416676"/>
            <a:ext cx="10515600" cy="5306096"/>
          </a:xfrm>
        </p:spPr>
        <p:txBody>
          <a:bodyPr>
            <a:normAutofit/>
          </a:bodyPr>
          <a:lstStyle/>
          <a:p>
            <a:r>
              <a:rPr lang="en-US" sz="4400" dirty="0" smtClean="0">
                <a:solidFill>
                  <a:srgbClr val="FF0000"/>
                </a:solidFill>
              </a:rPr>
              <a:t>Gen. </a:t>
            </a:r>
            <a:r>
              <a:rPr lang="en-US" sz="4400" dirty="0" smtClean="0">
                <a:solidFill>
                  <a:srgbClr val="FF0000"/>
                </a:solidFill>
              </a:rPr>
              <a:t>6:14</a:t>
            </a:r>
          </a:p>
          <a:p>
            <a:r>
              <a:rPr lang="en-US" sz="4400" dirty="0" smtClean="0">
                <a:solidFill>
                  <a:srgbClr val="FF0000"/>
                </a:solidFill>
              </a:rPr>
              <a:t>Make</a:t>
            </a:r>
            <a:r>
              <a:rPr lang="en-US" sz="4400" dirty="0" smtClean="0"/>
              <a:t> </a:t>
            </a:r>
            <a:r>
              <a:rPr lang="en-US" sz="4400" dirty="0"/>
              <a:t>yourself an ark of </a:t>
            </a:r>
            <a:r>
              <a:rPr lang="en-US" sz="4400" dirty="0" err="1">
                <a:solidFill>
                  <a:srgbClr val="FF0000"/>
                </a:solidFill>
              </a:rPr>
              <a:t>gopherwood</a:t>
            </a:r>
            <a:r>
              <a:rPr lang="en-US" sz="4400" dirty="0"/>
              <a:t>; make rooms in the ark, and </a:t>
            </a:r>
            <a:r>
              <a:rPr lang="en-US" sz="4400" dirty="0">
                <a:solidFill>
                  <a:srgbClr val="FF0000"/>
                </a:solidFill>
              </a:rPr>
              <a:t>cover it </a:t>
            </a:r>
            <a:r>
              <a:rPr lang="en-US" sz="4400" dirty="0"/>
              <a:t>inside and outside with </a:t>
            </a:r>
            <a:r>
              <a:rPr lang="en-US" sz="4400" dirty="0">
                <a:solidFill>
                  <a:srgbClr val="FF0000"/>
                </a:solidFill>
              </a:rPr>
              <a:t>pitch.</a:t>
            </a:r>
            <a:r>
              <a:rPr lang="en-US" sz="4400" dirty="0"/>
              <a:t>  </a:t>
            </a:r>
            <a:endParaRPr lang="en-US" sz="4400" dirty="0" smtClean="0"/>
          </a:p>
        </p:txBody>
      </p:sp>
    </p:spTree>
    <p:extLst>
      <p:ext uri="{BB962C8B-B14F-4D97-AF65-F5344CB8AC3E}">
        <p14:creationId xmlns:p14="http://schemas.microsoft.com/office/powerpoint/2010/main" val="237045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16675"/>
          </a:xfrm>
        </p:spPr>
        <p:txBody>
          <a:bodyPr>
            <a:normAutofit/>
          </a:bodyPr>
          <a:lstStyle/>
          <a:p>
            <a:pPr algn="ctr"/>
            <a:r>
              <a:rPr lang="en-US" dirty="0" smtClean="0"/>
              <a:t>God is the only one that can make exceptions to the rules</a:t>
            </a:r>
            <a:endParaRPr lang="en-US" dirty="0"/>
          </a:p>
        </p:txBody>
      </p:sp>
      <p:sp>
        <p:nvSpPr>
          <p:cNvPr id="3" name="Content Placeholder 2"/>
          <p:cNvSpPr>
            <a:spLocks noGrp="1"/>
          </p:cNvSpPr>
          <p:nvPr>
            <p:ph idx="1"/>
          </p:nvPr>
        </p:nvSpPr>
        <p:spPr>
          <a:xfrm>
            <a:off x="838200" y="1416676"/>
            <a:ext cx="10515600" cy="5306096"/>
          </a:xfrm>
        </p:spPr>
        <p:txBody>
          <a:bodyPr>
            <a:normAutofit fontScale="92500"/>
          </a:bodyPr>
          <a:lstStyle/>
          <a:p>
            <a:r>
              <a:rPr lang="en-US" sz="3600" dirty="0" smtClean="0">
                <a:solidFill>
                  <a:srgbClr val="FF0000"/>
                </a:solidFill>
              </a:rPr>
              <a:t>Rom. 13:1-2</a:t>
            </a:r>
          </a:p>
          <a:p>
            <a:r>
              <a:rPr lang="en-US" sz="3600" dirty="0" smtClean="0"/>
              <a:t>Let </a:t>
            </a:r>
            <a:r>
              <a:rPr lang="en-US" sz="3600" dirty="0"/>
              <a:t>every soul be subject to the governing authorities. For there is no authority except from God, and the authorities that exist are appointed by God. Therefore whoever resists the authority resists the ordinance of God, and those who resist will bring judgment on themselves.  </a:t>
            </a:r>
            <a:endParaRPr lang="en-US" sz="3600" dirty="0" smtClean="0"/>
          </a:p>
          <a:p>
            <a:pPr marL="0" indent="0">
              <a:buNone/>
            </a:pPr>
            <a:r>
              <a:rPr lang="en-US" sz="3600" dirty="0" smtClean="0"/>
              <a:t> </a:t>
            </a:r>
          </a:p>
          <a:p>
            <a:r>
              <a:rPr lang="en-US" sz="3600" dirty="0" smtClean="0">
                <a:solidFill>
                  <a:srgbClr val="FF0000"/>
                </a:solidFill>
              </a:rPr>
              <a:t>Acts 5:29</a:t>
            </a:r>
          </a:p>
          <a:p>
            <a:r>
              <a:rPr lang="en-US" sz="3600" dirty="0" smtClean="0"/>
              <a:t>But </a:t>
            </a:r>
            <a:r>
              <a:rPr lang="en-US" sz="3600" dirty="0"/>
              <a:t>Peter and the other apostles answered and said: "We ought to obey God rather than men.  </a:t>
            </a:r>
            <a:endParaRPr lang="en-US" sz="3600" dirty="0" smtClean="0"/>
          </a:p>
        </p:txBody>
      </p:sp>
    </p:spTree>
    <p:extLst>
      <p:ext uri="{BB962C8B-B14F-4D97-AF65-F5344CB8AC3E}">
        <p14:creationId xmlns:p14="http://schemas.microsoft.com/office/powerpoint/2010/main" val="217778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Must first be authorized  / and it can not violate any other scripture</a:t>
            </a:r>
          </a:p>
          <a:p>
            <a:r>
              <a:rPr lang="en-US" sz="3600" dirty="0" smtClean="0">
                <a:solidFill>
                  <a:srgbClr val="FF0000"/>
                </a:solidFill>
              </a:rPr>
              <a:t>2 John 9</a:t>
            </a:r>
          </a:p>
          <a:p>
            <a:r>
              <a:rPr lang="en-US" sz="3600" dirty="0" smtClean="0">
                <a:solidFill>
                  <a:srgbClr val="FF0000"/>
                </a:solidFill>
              </a:rPr>
              <a:t>1 Chr. 13:7-12</a:t>
            </a:r>
          </a:p>
          <a:p>
            <a:r>
              <a:rPr lang="en-US" sz="3600" dirty="0" smtClean="0">
                <a:solidFill>
                  <a:srgbClr val="FF0000"/>
                </a:solidFill>
              </a:rPr>
              <a:t>Col. 3:17</a:t>
            </a:r>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344162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Must first be authorized  / and it can not violate any other scripture</a:t>
            </a:r>
          </a:p>
          <a:p>
            <a:r>
              <a:rPr lang="en-US" sz="3600" dirty="0" smtClean="0">
                <a:solidFill>
                  <a:srgbClr val="FF0000"/>
                </a:solidFill>
              </a:rPr>
              <a:t>Matt. 28:19-20</a:t>
            </a:r>
          </a:p>
          <a:p>
            <a:r>
              <a:rPr lang="en-US" sz="3600" dirty="0" smtClean="0"/>
              <a:t>Authorized to go teach the gospel</a:t>
            </a:r>
          </a:p>
          <a:p>
            <a:r>
              <a:rPr lang="en-US" sz="3600" dirty="0" smtClean="0"/>
              <a:t>Expediencies Authorized </a:t>
            </a:r>
            <a:r>
              <a:rPr lang="en-US" sz="3600" dirty="0" smtClean="0">
                <a:solidFill>
                  <a:srgbClr val="FF0000"/>
                </a:solidFill>
              </a:rPr>
              <a:t>( by car, by foot, by mule, by bus, by plane, by use of internet, etc…)</a:t>
            </a:r>
          </a:p>
          <a:p>
            <a:endParaRPr lang="en-US" sz="3600" dirty="0">
              <a:solidFill>
                <a:srgbClr val="FF0000"/>
              </a:solidFill>
            </a:endParaRPr>
          </a:p>
          <a:p>
            <a:r>
              <a:rPr lang="en-US" sz="3600" dirty="0" smtClean="0"/>
              <a:t>But can’t steal a car</a:t>
            </a:r>
          </a:p>
          <a:p>
            <a:r>
              <a:rPr lang="en-US" sz="3600" dirty="0" smtClean="0">
                <a:solidFill>
                  <a:srgbClr val="FF0000"/>
                </a:solidFill>
              </a:rPr>
              <a:t>Eph. 5:28</a:t>
            </a:r>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89340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pPr algn="ctr"/>
            <a:r>
              <a:rPr lang="en-US" dirty="0" smtClean="0"/>
              <a:t>Understanding Expediencies</a:t>
            </a:r>
            <a:endParaRPr lang="en-US" dirty="0"/>
          </a:p>
        </p:txBody>
      </p:sp>
      <p:sp>
        <p:nvSpPr>
          <p:cNvPr id="3" name="Content Placeholder 2"/>
          <p:cNvSpPr>
            <a:spLocks noGrp="1"/>
          </p:cNvSpPr>
          <p:nvPr>
            <p:ph idx="1"/>
          </p:nvPr>
        </p:nvSpPr>
        <p:spPr>
          <a:xfrm>
            <a:off x="838200" y="888642"/>
            <a:ext cx="10515600" cy="5969358"/>
          </a:xfrm>
        </p:spPr>
        <p:txBody>
          <a:bodyPr>
            <a:normAutofit/>
          </a:bodyPr>
          <a:lstStyle/>
          <a:p>
            <a:r>
              <a:rPr lang="en-US" sz="3600" dirty="0" smtClean="0"/>
              <a:t>Must directly carry out or facilitate what has been authorized / must not be an addition</a:t>
            </a:r>
          </a:p>
          <a:p>
            <a:r>
              <a:rPr lang="en-US" sz="3600" dirty="0" smtClean="0">
                <a:solidFill>
                  <a:srgbClr val="FF0000"/>
                </a:solidFill>
              </a:rPr>
              <a:t>Heb. 10:25</a:t>
            </a:r>
          </a:p>
          <a:p>
            <a:r>
              <a:rPr lang="en-US" sz="3600" dirty="0" smtClean="0"/>
              <a:t>A place to meet is authorized</a:t>
            </a:r>
          </a:p>
          <a:p>
            <a:r>
              <a:rPr lang="en-US" sz="3600" dirty="0" smtClean="0">
                <a:solidFill>
                  <a:srgbClr val="FF0000"/>
                </a:solidFill>
              </a:rPr>
              <a:t>Building, tent, house, field, buy, rent, etc… are authorized expediencies</a:t>
            </a:r>
          </a:p>
          <a:p>
            <a:r>
              <a:rPr lang="en-US" sz="3600" dirty="0" smtClean="0"/>
              <a:t>A church gymnasium is an addition</a:t>
            </a:r>
          </a:p>
          <a:p>
            <a:endParaRPr lang="en-US" sz="3600" dirty="0">
              <a:solidFill>
                <a:srgbClr val="FF0000"/>
              </a:solidFill>
            </a:endParaRPr>
          </a:p>
          <a:p>
            <a:pPr marL="0" indent="0">
              <a:buNone/>
            </a:pPr>
            <a:endParaRPr lang="en-US" sz="3600" dirty="0">
              <a:solidFill>
                <a:srgbClr val="FF0000"/>
              </a:solidFill>
            </a:endParaRPr>
          </a:p>
        </p:txBody>
      </p:sp>
    </p:spTree>
    <p:extLst>
      <p:ext uri="{BB962C8B-B14F-4D97-AF65-F5344CB8AC3E}">
        <p14:creationId xmlns:p14="http://schemas.microsoft.com/office/powerpoint/2010/main" val="3676253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560</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Expediencies</vt:lpstr>
      <vt:lpstr>God is able to accomplish the greatest things</vt:lpstr>
      <vt:lpstr>Because God has designed the perfect law</vt:lpstr>
      <vt:lpstr>Generic authority authorizes expediencies and Specific authority eliminates them</vt:lpstr>
      <vt:lpstr>Generic authority authorizes expediencies and Specific authority eliminates them</vt:lpstr>
      <vt:lpstr>God is the only one that can make exceptions to the rules</vt:lpstr>
      <vt:lpstr>Understanding Expediencies</vt:lpstr>
      <vt:lpstr>Understanding Expediencies</vt:lpstr>
      <vt:lpstr>Understanding Expediencies</vt:lpstr>
      <vt:lpstr>Understanding Expediencies</vt:lpstr>
      <vt:lpstr>Understanding Expediencies</vt:lpstr>
      <vt:lpstr>Understanding Expediencies</vt:lpstr>
      <vt:lpstr>Understanding Expediencies</vt:lpstr>
      <vt:lpstr>Understanding Expediencies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Need for Authority</dc:title>
  <dc:creator>Larry</dc:creator>
  <cp:lastModifiedBy>Larry</cp:lastModifiedBy>
  <cp:revision>18</cp:revision>
  <dcterms:created xsi:type="dcterms:W3CDTF">2014-08-16T04:21:05Z</dcterms:created>
  <dcterms:modified xsi:type="dcterms:W3CDTF">2014-09-27T23:28:06Z</dcterms:modified>
</cp:coreProperties>
</file>