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65" r:id="rId5"/>
    <p:sldId id="257" r:id="rId6"/>
    <p:sldId id="266" r:id="rId7"/>
    <p:sldId id="267" r:id="rId8"/>
    <p:sldId id="258" r:id="rId9"/>
    <p:sldId id="259" r:id="rId10"/>
    <p:sldId id="260" r:id="rId11"/>
    <p:sldId id="261" r:id="rId12"/>
    <p:sldId id="26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B7A05E-E68A-42ED-A21B-B0CC6F993199}" type="datetimeFigureOut">
              <a:rPr lang="en-US" smtClean="0"/>
              <a:t>9/26/2014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F728D-3865-4460-8DA1-6F9BAF788A7B}" type="slidenum">
              <a:rPr lang="en-US" smtClean="0"/>
              <a:t>‹#›</a:t>
            </a:fld>
            <a:endParaRPr lang="en-US"/>
          </a:p>
        </p:txBody>
      </p:sp>
    </p:spTree>
    <p:extLst>
      <p:ext uri="{BB962C8B-B14F-4D97-AF65-F5344CB8AC3E}">
        <p14:creationId xmlns:p14="http://schemas.microsoft.com/office/powerpoint/2010/main" val="2039396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B7A05E-E68A-42ED-A21B-B0CC6F993199}" type="datetimeFigureOut">
              <a:rPr lang="en-US" smtClean="0"/>
              <a:t>9/26/2014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F728D-3865-4460-8DA1-6F9BAF788A7B}" type="slidenum">
              <a:rPr lang="en-US" smtClean="0"/>
              <a:t>‹#›</a:t>
            </a:fld>
            <a:endParaRPr lang="en-US"/>
          </a:p>
        </p:txBody>
      </p:sp>
    </p:spTree>
    <p:extLst>
      <p:ext uri="{BB962C8B-B14F-4D97-AF65-F5344CB8AC3E}">
        <p14:creationId xmlns:p14="http://schemas.microsoft.com/office/powerpoint/2010/main" val="3080856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B7A05E-E68A-42ED-A21B-B0CC6F993199}" type="datetimeFigureOut">
              <a:rPr lang="en-US" smtClean="0"/>
              <a:t>9/26/2014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F728D-3865-4460-8DA1-6F9BAF788A7B}" type="slidenum">
              <a:rPr lang="en-US" smtClean="0"/>
              <a:t>‹#›</a:t>
            </a:fld>
            <a:endParaRPr lang="en-US"/>
          </a:p>
        </p:txBody>
      </p:sp>
    </p:spTree>
    <p:extLst>
      <p:ext uri="{BB962C8B-B14F-4D97-AF65-F5344CB8AC3E}">
        <p14:creationId xmlns:p14="http://schemas.microsoft.com/office/powerpoint/2010/main" val="1661797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B7A05E-E68A-42ED-A21B-B0CC6F993199}" type="datetimeFigureOut">
              <a:rPr lang="en-US" smtClean="0"/>
              <a:t>9/26/2014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F728D-3865-4460-8DA1-6F9BAF788A7B}" type="slidenum">
              <a:rPr lang="en-US" smtClean="0"/>
              <a:t>‹#›</a:t>
            </a:fld>
            <a:endParaRPr lang="en-US"/>
          </a:p>
        </p:txBody>
      </p:sp>
    </p:spTree>
    <p:extLst>
      <p:ext uri="{BB962C8B-B14F-4D97-AF65-F5344CB8AC3E}">
        <p14:creationId xmlns:p14="http://schemas.microsoft.com/office/powerpoint/2010/main" val="924107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B7A05E-E68A-42ED-A21B-B0CC6F993199}" type="datetimeFigureOut">
              <a:rPr lang="en-US" smtClean="0"/>
              <a:t>9/26/2014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CF728D-3865-4460-8DA1-6F9BAF788A7B}" type="slidenum">
              <a:rPr lang="en-US" smtClean="0"/>
              <a:t>‹#›</a:t>
            </a:fld>
            <a:endParaRPr lang="en-US"/>
          </a:p>
        </p:txBody>
      </p:sp>
    </p:spTree>
    <p:extLst>
      <p:ext uri="{BB962C8B-B14F-4D97-AF65-F5344CB8AC3E}">
        <p14:creationId xmlns:p14="http://schemas.microsoft.com/office/powerpoint/2010/main" val="3405713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B7A05E-E68A-42ED-A21B-B0CC6F993199}" type="datetimeFigureOut">
              <a:rPr lang="en-US" smtClean="0"/>
              <a:t>9/26/2014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CF728D-3865-4460-8DA1-6F9BAF788A7B}" type="slidenum">
              <a:rPr lang="en-US" smtClean="0"/>
              <a:t>‹#›</a:t>
            </a:fld>
            <a:endParaRPr lang="en-US"/>
          </a:p>
        </p:txBody>
      </p:sp>
    </p:spTree>
    <p:extLst>
      <p:ext uri="{BB962C8B-B14F-4D97-AF65-F5344CB8AC3E}">
        <p14:creationId xmlns:p14="http://schemas.microsoft.com/office/powerpoint/2010/main" val="1600802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B7A05E-E68A-42ED-A21B-B0CC6F993199}" type="datetimeFigureOut">
              <a:rPr lang="en-US" smtClean="0"/>
              <a:t>9/26/2014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CF728D-3865-4460-8DA1-6F9BAF788A7B}" type="slidenum">
              <a:rPr lang="en-US" smtClean="0"/>
              <a:t>‹#›</a:t>
            </a:fld>
            <a:endParaRPr lang="en-US"/>
          </a:p>
        </p:txBody>
      </p:sp>
    </p:spTree>
    <p:extLst>
      <p:ext uri="{BB962C8B-B14F-4D97-AF65-F5344CB8AC3E}">
        <p14:creationId xmlns:p14="http://schemas.microsoft.com/office/powerpoint/2010/main" val="627556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B7A05E-E68A-42ED-A21B-B0CC6F993199}" type="datetimeFigureOut">
              <a:rPr lang="en-US" smtClean="0"/>
              <a:t>9/26/2014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CF728D-3865-4460-8DA1-6F9BAF788A7B}" type="slidenum">
              <a:rPr lang="en-US" smtClean="0"/>
              <a:t>‹#›</a:t>
            </a:fld>
            <a:endParaRPr lang="en-US"/>
          </a:p>
        </p:txBody>
      </p:sp>
    </p:spTree>
    <p:extLst>
      <p:ext uri="{BB962C8B-B14F-4D97-AF65-F5344CB8AC3E}">
        <p14:creationId xmlns:p14="http://schemas.microsoft.com/office/powerpoint/2010/main" val="968543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B7A05E-E68A-42ED-A21B-B0CC6F993199}" type="datetimeFigureOut">
              <a:rPr lang="en-US" smtClean="0"/>
              <a:t>9/26/2014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CF728D-3865-4460-8DA1-6F9BAF788A7B}" type="slidenum">
              <a:rPr lang="en-US" smtClean="0"/>
              <a:t>‹#›</a:t>
            </a:fld>
            <a:endParaRPr lang="en-US"/>
          </a:p>
        </p:txBody>
      </p:sp>
    </p:spTree>
    <p:extLst>
      <p:ext uri="{BB962C8B-B14F-4D97-AF65-F5344CB8AC3E}">
        <p14:creationId xmlns:p14="http://schemas.microsoft.com/office/powerpoint/2010/main" val="3311232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B7A05E-E68A-42ED-A21B-B0CC6F993199}" type="datetimeFigureOut">
              <a:rPr lang="en-US" smtClean="0"/>
              <a:t>9/26/2014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CF728D-3865-4460-8DA1-6F9BAF788A7B}" type="slidenum">
              <a:rPr lang="en-US" smtClean="0"/>
              <a:t>‹#›</a:t>
            </a:fld>
            <a:endParaRPr lang="en-US"/>
          </a:p>
        </p:txBody>
      </p:sp>
    </p:spTree>
    <p:extLst>
      <p:ext uri="{BB962C8B-B14F-4D97-AF65-F5344CB8AC3E}">
        <p14:creationId xmlns:p14="http://schemas.microsoft.com/office/powerpoint/2010/main" val="443593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B7A05E-E68A-42ED-A21B-B0CC6F993199}" type="datetimeFigureOut">
              <a:rPr lang="en-US" smtClean="0"/>
              <a:t>9/26/2014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CF728D-3865-4460-8DA1-6F9BAF788A7B}" type="slidenum">
              <a:rPr lang="en-US" smtClean="0"/>
              <a:t>‹#›</a:t>
            </a:fld>
            <a:endParaRPr lang="en-US"/>
          </a:p>
        </p:txBody>
      </p:sp>
    </p:spTree>
    <p:extLst>
      <p:ext uri="{BB962C8B-B14F-4D97-AF65-F5344CB8AC3E}">
        <p14:creationId xmlns:p14="http://schemas.microsoft.com/office/powerpoint/2010/main" val="97878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B7A05E-E68A-42ED-A21B-B0CC6F993199}" type="datetimeFigureOut">
              <a:rPr lang="en-US" smtClean="0"/>
              <a:t>9/26/2014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CF728D-3865-4460-8DA1-6F9BAF788A7B}" type="slidenum">
              <a:rPr lang="en-US" smtClean="0"/>
              <a:t>‹#›</a:t>
            </a:fld>
            <a:endParaRPr lang="en-US"/>
          </a:p>
        </p:txBody>
      </p:sp>
    </p:spTree>
    <p:extLst>
      <p:ext uri="{BB962C8B-B14F-4D97-AF65-F5344CB8AC3E}">
        <p14:creationId xmlns:p14="http://schemas.microsoft.com/office/powerpoint/2010/main" val="591245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Establishing Bible Authority</a:t>
            </a:r>
            <a:endParaRPr lang="en-US" dirty="0"/>
          </a:p>
        </p:txBody>
      </p:sp>
      <p:sp>
        <p:nvSpPr>
          <p:cNvPr id="3" name="Subtitle 2"/>
          <p:cNvSpPr>
            <a:spLocks noGrp="1"/>
          </p:cNvSpPr>
          <p:nvPr>
            <p:ph type="subTitle" idx="1"/>
          </p:nvPr>
        </p:nvSpPr>
        <p:spPr/>
        <p:txBody>
          <a:bodyPr/>
          <a:lstStyle/>
          <a:p>
            <a:endParaRPr lang="en-US" dirty="0" smtClean="0"/>
          </a:p>
          <a:p>
            <a:endParaRPr lang="en-US" dirty="0" smtClean="0"/>
          </a:p>
          <a:p>
            <a:endParaRPr lang="en-US" dirty="0"/>
          </a:p>
        </p:txBody>
      </p:sp>
    </p:spTree>
    <p:extLst>
      <p:ext uri="{BB962C8B-B14F-4D97-AF65-F5344CB8AC3E}">
        <p14:creationId xmlns:p14="http://schemas.microsoft.com/office/powerpoint/2010/main" val="2527152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91672"/>
          </a:xfrm>
        </p:spPr>
        <p:txBody>
          <a:bodyPr/>
          <a:lstStyle/>
          <a:p>
            <a:pPr algn="ctr"/>
            <a:r>
              <a:rPr lang="en-US" dirty="0" smtClean="0"/>
              <a:t>Three ways to establish authority</a:t>
            </a:r>
            <a:endParaRPr lang="en-US" dirty="0"/>
          </a:p>
        </p:txBody>
      </p:sp>
      <p:sp>
        <p:nvSpPr>
          <p:cNvPr id="3" name="Content Placeholder 2"/>
          <p:cNvSpPr>
            <a:spLocks noGrp="1"/>
          </p:cNvSpPr>
          <p:nvPr>
            <p:ph idx="1"/>
          </p:nvPr>
        </p:nvSpPr>
        <p:spPr>
          <a:xfrm>
            <a:off x="838200" y="1146220"/>
            <a:ext cx="10515600" cy="5030743"/>
          </a:xfrm>
        </p:spPr>
        <p:txBody>
          <a:bodyPr>
            <a:normAutofit/>
          </a:bodyPr>
          <a:lstStyle/>
          <a:p>
            <a:r>
              <a:rPr lang="en-US" sz="3600" dirty="0" smtClean="0"/>
              <a:t>Necessary </a:t>
            </a:r>
            <a:r>
              <a:rPr lang="en-US" sz="3600" dirty="0" smtClean="0"/>
              <a:t>conclusion</a:t>
            </a:r>
          </a:p>
          <a:p>
            <a:r>
              <a:rPr lang="en-US" sz="3600" dirty="0" smtClean="0">
                <a:solidFill>
                  <a:srgbClr val="FF0000"/>
                </a:solidFill>
              </a:rPr>
              <a:t>Hebrews 10:25</a:t>
            </a:r>
          </a:p>
          <a:p>
            <a:r>
              <a:rPr lang="en-US" sz="3600" dirty="0" smtClean="0"/>
              <a:t> </a:t>
            </a:r>
            <a:r>
              <a:rPr lang="en-US" sz="3600" dirty="0"/>
              <a:t>not forsaking the assembling of ourselves together, as is the manner of some, but exhorting one another, and so much the more as you see the Day approaching. </a:t>
            </a:r>
            <a:endParaRPr lang="en-US" sz="3600" dirty="0" smtClean="0"/>
          </a:p>
          <a:p>
            <a:endParaRPr lang="en-US" sz="3600" dirty="0"/>
          </a:p>
          <a:p>
            <a:r>
              <a:rPr lang="en-US" sz="3600" dirty="0" smtClean="0">
                <a:solidFill>
                  <a:srgbClr val="FF0000"/>
                </a:solidFill>
              </a:rPr>
              <a:t>Must have a place to meet </a:t>
            </a:r>
          </a:p>
          <a:p>
            <a:endParaRPr lang="en-US" sz="3600" dirty="0"/>
          </a:p>
          <a:p>
            <a:endParaRPr lang="en-US" sz="3600" dirty="0"/>
          </a:p>
        </p:txBody>
      </p:sp>
    </p:spTree>
    <p:extLst>
      <p:ext uri="{BB962C8B-B14F-4D97-AF65-F5344CB8AC3E}">
        <p14:creationId xmlns:p14="http://schemas.microsoft.com/office/powerpoint/2010/main" val="4032053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197735"/>
          </a:xfrm>
        </p:spPr>
        <p:txBody>
          <a:bodyPr/>
          <a:lstStyle/>
          <a:p>
            <a:pPr algn="ctr"/>
            <a:r>
              <a:rPr lang="en-US" dirty="0" smtClean="0"/>
              <a:t>Generic and Specific Authority</a:t>
            </a:r>
            <a:endParaRPr lang="en-US" dirty="0"/>
          </a:p>
        </p:txBody>
      </p:sp>
      <p:sp>
        <p:nvSpPr>
          <p:cNvPr id="3" name="Content Placeholder 2"/>
          <p:cNvSpPr>
            <a:spLocks noGrp="1"/>
          </p:cNvSpPr>
          <p:nvPr>
            <p:ph idx="1"/>
          </p:nvPr>
        </p:nvSpPr>
        <p:spPr>
          <a:xfrm>
            <a:off x="838200" y="978794"/>
            <a:ext cx="10515600" cy="5879206"/>
          </a:xfrm>
        </p:spPr>
        <p:txBody>
          <a:bodyPr>
            <a:normAutofit/>
          </a:bodyPr>
          <a:lstStyle/>
          <a:p>
            <a:r>
              <a:rPr lang="en-US" sz="4000" dirty="0" smtClean="0">
                <a:solidFill>
                  <a:srgbClr val="FF0000"/>
                </a:solidFill>
              </a:rPr>
              <a:t>Genesis 6:14-16</a:t>
            </a:r>
          </a:p>
          <a:p>
            <a:r>
              <a:rPr lang="en-US" sz="4000" dirty="0" smtClean="0"/>
              <a:t> </a:t>
            </a:r>
            <a:r>
              <a:rPr lang="en-US" sz="4000" dirty="0"/>
              <a:t>"</a:t>
            </a:r>
            <a:r>
              <a:rPr lang="en-US" sz="4000" dirty="0">
                <a:solidFill>
                  <a:srgbClr val="FF0000"/>
                </a:solidFill>
              </a:rPr>
              <a:t>Make </a:t>
            </a:r>
            <a:r>
              <a:rPr lang="en-US" sz="4000" dirty="0"/>
              <a:t>yourself an ark of </a:t>
            </a:r>
            <a:r>
              <a:rPr lang="en-US" sz="4000" dirty="0" err="1">
                <a:solidFill>
                  <a:srgbClr val="FF0000"/>
                </a:solidFill>
              </a:rPr>
              <a:t>gopherwood</a:t>
            </a:r>
            <a:r>
              <a:rPr lang="en-US" sz="4000" dirty="0"/>
              <a:t>; make </a:t>
            </a:r>
            <a:r>
              <a:rPr lang="en-US" sz="4000" dirty="0">
                <a:solidFill>
                  <a:srgbClr val="FF0000"/>
                </a:solidFill>
              </a:rPr>
              <a:t>rooms</a:t>
            </a:r>
            <a:r>
              <a:rPr lang="en-US" sz="4000" dirty="0"/>
              <a:t> in the ark, and cover it inside and outside with pitch. "And this is how you shall make it: The length of the ark shall be </a:t>
            </a:r>
            <a:r>
              <a:rPr lang="en-US" sz="4000" dirty="0">
                <a:solidFill>
                  <a:srgbClr val="FF0000"/>
                </a:solidFill>
              </a:rPr>
              <a:t>three hundred </a:t>
            </a:r>
            <a:r>
              <a:rPr lang="en-US" sz="4000" dirty="0"/>
              <a:t>cubits, its width </a:t>
            </a:r>
            <a:r>
              <a:rPr lang="en-US" sz="4000" dirty="0">
                <a:solidFill>
                  <a:srgbClr val="FF0000"/>
                </a:solidFill>
              </a:rPr>
              <a:t>fifty cubits</a:t>
            </a:r>
            <a:r>
              <a:rPr lang="en-US" sz="4000" dirty="0"/>
              <a:t>, and its height </a:t>
            </a:r>
            <a:r>
              <a:rPr lang="en-US" sz="4000" dirty="0">
                <a:solidFill>
                  <a:srgbClr val="FF0000"/>
                </a:solidFill>
              </a:rPr>
              <a:t>thirty cubits. </a:t>
            </a:r>
            <a:r>
              <a:rPr lang="en-US" sz="4000" dirty="0"/>
              <a:t>"You shall make </a:t>
            </a:r>
            <a:r>
              <a:rPr lang="en-US" sz="4000" dirty="0">
                <a:solidFill>
                  <a:srgbClr val="FF0000"/>
                </a:solidFill>
              </a:rPr>
              <a:t>a window </a:t>
            </a:r>
            <a:r>
              <a:rPr lang="en-US" sz="4000" dirty="0"/>
              <a:t>for the ark, and you shall finish it to a cubit from above; and set the door of the ark in its side. You shall make it with lower, second, and third decks.  </a:t>
            </a:r>
            <a:endParaRPr lang="en-US" sz="4000" dirty="0"/>
          </a:p>
        </p:txBody>
      </p:sp>
    </p:spTree>
    <p:extLst>
      <p:ext uri="{BB962C8B-B14F-4D97-AF65-F5344CB8AC3E}">
        <p14:creationId xmlns:p14="http://schemas.microsoft.com/office/powerpoint/2010/main" val="2880450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390917"/>
          </a:xfrm>
        </p:spPr>
        <p:txBody>
          <a:bodyPr/>
          <a:lstStyle/>
          <a:p>
            <a:pPr algn="ctr"/>
            <a:r>
              <a:rPr lang="en-US" dirty="0" smtClean="0"/>
              <a:t>Acts 15 an example of how to establish authority</a:t>
            </a:r>
            <a:endParaRPr lang="en-US" dirty="0"/>
          </a:p>
        </p:txBody>
      </p:sp>
      <p:sp>
        <p:nvSpPr>
          <p:cNvPr id="3" name="Content Placeholder 2"/>
          <p:cNvSpPr>
            <a:spLocks noGrp="1"/>
          </p:cNvSpPr>
          <p:nvPr>
            <p:ph idx="1"/>
          </p:nvPr>
        </p:nvSpPr>
        <p:spPr>
          <a:xfrm>
            <a:off x="838200" y="1738648"/>
            <a:ext cx="10515600" cy="5022760"/>
          </a:xfrm>
        </p:spPr>
        <p:txBody>
          <a:bodyPr/>
          <a:lstStyle/>
          <a:p>
            <a:r>
              <a:rPr lang="en-US" sz="3600" dirty="0" smtClean="0">
                <a:solidFill>
                  <a:srgbClr val="FF0000"/>
                </a:solidFill>
              </a:rPr>
              <a:t>Acts 15:1-33</a:t>
            </a:r>
          </a:p>
          <a:p>
            <a:r>
              <a:rPr lang="en-US" sz="3600" dirty="0" smtClean="0"/>
              <a:t>Vs 7-11    (Necessary conclusion)</a:t>
            </a:r>
          </a:p>
          <a:p>
            <a:r>
              <a:rPr lang="en-US" sz="3600" dirty="0" smtClean="0"/>
              <a:t>Vs 12        ( Approved example)</a:t>
            </a:r>
          </a:p>
          <a:p>
            <a:r>
              <a:rPr lang="en-US" sz="3600" dirty="0" smtClean="0"/>
              <a:t>Vs 13-18  ( Direct statement)</a:t>
            </a:r>
          </a:p>
          <a:p>
            <a:r>
              <a:rPr lang="en-US" sz="3600" dirty="0" smtClean="0"/>
              <a:t>Vs 19-21  (Necessary conclusion)</a:t>
            </a:r>
          </a:p>
          <a:p>
            <a:r>
              <a:rPr lang="en-US" sz="3600" dirty="0" smtClean="0"/>
              <a:t>Vs 22        (Expediency)</a:t>
            </a:r>
          </a:p>
          <a:p>
            <a:r>
              <a:rPr lang="en-US" sz="3600" dirty="0" smtClean="0"/>
              <a:t>Vs 30-31   (Expediency)</a:t>
            </a:r>
          </a:p>
          <a:p>
            <a:endParaRPr lang="en-US" dirty="0"/>
          </a:p>
          <a:p>
            <a:pPr marL="0" indent="0">
              <a:buNone/>
            </a:pPr>
            <a:endParaRPr lang="en-US" dirty="0"/>
          </a:p>
        </p:txBody>
      </p:sp>
    </p:spTree>
    <p:extLst>
      <p:ext uri="{BB962C8B-B14F-4D97-AF65-F5344CB8AC3E}">
        <p14:creationId xmlns:p14="http://schemas.microsoft.com/office/powerpoint/2010/main" val="1084420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43188"/>
          </a:xfrm>
        </p:spPr>
        <p:txBody>
          <a:bodyPr/>
          <a:lstStyle/>
          <a:p>
            <a:pPr algn="ctr"/>
            <a:r>
              <a:rPr lang="en-US" dirty="0" smtClean="0"/>
              <a:t>Could David have saved </a:t>
            </a:r>
            <a:r>
              <a:rPr lang="en-US" dirty="0" err="1" smtClean="0"/>
              <a:t>Uzza’s</a:t>
            </a:r>
            <a:r>
              <a:rPr lang="en-US" dirty="0" smtClean="0"/>
              <a:t> life?</a:t>
            </a:r>
            <a:endParaRPr lang="en-US" dirty="0"/>
          </a:p>
        </p:txBody>
      </p:sp>
      <p:sp>
        <p:nvSpPr>
          <p:cNvPr id="3" name="Content Placeholder 2"/>
          <p:cNvSpPr>
            <a:spLocks noGrp="1"/>
          </p:cNvSpPr>
          <p:nvPr>
            <p:ph idx="1"/>
          </p:nvPr>
        </p:nvSpPr>
        <p:spPr>
          <a:xfrm>
            <a:off x="838200" y="1223492"/>
            <a:ext cx="10515600" cy="5499279"/>
          </a:xfrm>
        </p:spPr>
        <p:txBody>
          <a:bodyPr>
            <a:normAutofit/>
          </a:bodyPr>
          <a:lstStyle/>
          <a:p>
            <a:r>
              <a:rPr lang="en-US" sz="4000" dirty="0" smtClean="0">
                <a:solidFill>
                  <a:srgbClr val="FF0000"/>
                </a:solidFill>
              </a:rPr>
              <a:t>1 Chr. 13:7-12</a:t>
            </a:r>
          </a:p>
          <a:p>
            <a:r>
              <a:rPr lang="en-US" sz="4000" dirty="0" smtClean="0">
                <a:solidFill>
                  <a:srgbClr val="FF0000"/>
                </a:solidFill>
              </a:rPr>
              <a:t>1 Chr. 15:1-4</a:t>
            </a:r>
          </a:p>
          <a:p>
            <a:r>
              <a:rPr lang="en-US" sz="4000" dirty="0" smtClean="0">
                <a:solidFill>
                  <a:srgbClr val="FF0000"/>
                </a:solidFill>
              </a:rPr>
              <a:t>Exodus 25:13-15 </a:t>
            </a:r>
          </a:p>
          <a:p>
            <a:r>
              <a:rPr lang="en-US" sz="4000" dirty="0" smtClean="0"/>
              <a:t>"</a:t>
            </a:r>
            <a:r>
              <a:rPr lang="en-US" sz="4000" dirty="0"/>
              <a:t>And you shall make poles of acacia wood, and overlay them with gold. "You shall put the poles into the rings on the sides of the ark, that the ark may be carried by them. "The poles shall be in the rings of the ark; they shall not be taken from it.  </a:t>
            </a:r>
          </a:p>
        </p:txBody>
      </p:sp>
    </p:spTree>
    <p:extLst>
      <p:ext uri="{BB962C8B-B14F-4D97-AF65-F5344CB8AC3E}">
        <p14:creationId xmlns:p14="http://schemas.microsoft.com/office/powerpoint/2010/main" val="3153702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43188"/>
          </a:xfrm>
        </p:spPr>
        <p:txBody>
          <a:bodyPr/>
          <a:lstStyle/>
          <a:p>
            <a:pPr algn="ctr"/>
            <a:r>
              <a:rPr lang="en-US" dirty="0" smtClean="0"/>
              <a:t>Could David have saved </a:t>
            </a:r>
            <a:r>
              <a:rPr lang="en-US" dirty="0" err="1" smtClean="0"/>
              <a:t>Uzza’s</a:t>
            </a:r>
            <a:r>
              <a:rPr lang="en-US" dirty="0" smtClean="0"/>
              <a:t> life?</a:t>
            </a:r>
            <a:endParaRPr lang="en-US" dirty="0"/>
          </a:p>
        </p:txBody>
      </p:sp>
      <p:sp>
        <p:nvSpPr>
          <p:cNvPr id="3" name="Content Placeholder 2"/>
          <p:cNvSpPr>
            <a:spLocks noGrp="1"/>
          </p:cNvSpPr>
          <p:nvPr>
            <p:ph idx="1"/>
          </p:nvPr>
        </p:nvSpPr>
        <p:spPr>
          <a:xfrm>
            <a:off x="838200" y="1223492"/>
            <a:ext cx="10515600" cy="5499279"/>
          </a:xfrm>
        </p:spPr>
        <p:txBody>
          <a:bodyPr>
            <a:normAutofit/>
          </a:bodyPr>
          <a:lstStyle/>
          <a:p>
            <a:r>
              <a:rPr lang="en-US" sz="4000" dirty="0" smtClean="0">
                <a:solidFill>
                  <a:srgbClr val="FF0000"/>
                </a:solidFill>
              </a:rPr>
              <a:t>Numbers 4:15 </a:t>
            </a:r>
          </a:p>
          <a:p>
            <a:r>
              <a:rPr lang="en-US" sz="4000" dirty="0" smtClean="0"/>
              <a:t>"</a:t>
            </a:r>
            <a:r>
              <a:rPr lang="en-US" sz="4000" dirty="0"/>
              <a:t>And when Aaron and his sons have finished covering the sanctuary and all the furnishings of the sanctuary, when the camp is set to go, then the sons of </a:t>
            </a:r>
            <a:r>
              <a:rPr lang="en-US" sz="4000" dirty="0" err="1"/>
              <a:t>Kohath</a:t>
            </a:r>
            <a:r>
              <a:rPr lang="en-US" sz="4000" dirty="0"/>
              <a:t> shall come to carry  them; but they shall not touch any holy thing, lest they die. These are the things in the tabernacle of meeting which the sons of </a:t>
            </a:r>
            <a:r>
              <a:rPr lang="en-US" sz="4000" dirty="0" err="1"/>
              <a:t>Kohath</a:t>
            </a:r>
            <a:r>
              <a:rPr lang="en-US" sz="4000" dirty="0"/>
              <a:t> are to carry.  </a:t>
            </a:r>
          </a:p>
        </p:txBody>
      </p:sp>
    </p:spTree>
    <p:extLst>
      <p:ext uri="{BB962C8B-B14F-4D97-AF65-F5344CB8AC3E}">
        <p14:creationId xmlns:p14="http://schemas.microsoft.com/office/powerpoint/2010/main" val="1355336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43188"/>
          </a:xfrm>
        </p:spPr>
        <p:txBody>
          <a:bodyPr/>
          <a:lstStyle/>
          <a:p>
            <a:pPr algn="ctr"/>
            <a:r>
              <a:rPr lang="en-US" dirty="0" smtClean="0"/>
              <a:t>Could David have saved </a:t>
            </a:r>
            <a:r>
              <a:rPr lang="en-US" dirty="0" err="1" smtClean="0"/>
              <a:t>Uzza’s</a:t>
            </a:r>
            <a:r>
              <a:rPr lang="en-US" dirty="0" smtClean="0"/>
              <a:t> life?</a:t>
            </a:r>
            <a:endParaRPr lang="en-US" dirty="0"/>
          </a:p>
        </p:txBody>
      </p:sp>
      <p:sp>
        <p:nvSpPr>
          <p:cNvPr id="3" name="Content Placeholder 2"/>
          <p:cNvSpPr>
            <a:spLocks noGrp="1"/>
          </p:cNvSpPr>
          <p:nvPr>
            <p:ph idx="1"/>
          </p:nvPr>
        </p:nvSpPr>
        <p:spPr>
          <a:xfrm>
            <a:off x="838200" y="1223492"/>
            <a:ext cx="10515600" cy="5499279"/>
          </a:xfrm>
        </p:spPr>
        <p:txBody>
          <a:bodyPr>
            <a:normAutofit/>
          </a:bodyPr>
          <a:lstStyle/>
          <a:p>
            <a:r>
              <a:rPr lang="en-US" sz="4000" dirty="0" smtClean="0">
                <a:solidFill>
                  <a:srgbClr val="FF0000"/>
                </a:solidFill>
              </a:rPr>
              <a:t>Deuteronomy 10:8</a:t>
            </a:r>
          </a:p>
          <a:p>
            <a:r>
              <a:rPr lang="en-US" sz="4000" dirty="0" smtClean="0"/>
              <a:t> </a:t>
            </a:r>
            <a:r>
              <a:rPr lang="en-US" sz="4000" dirty="0"/>
              <a:t>At that time the LORD separated the tribe of Levi to bear the ark of the covenant of the LORD, to stand before the LORD to minister to Him and to bless in His name, to this day.  </a:t>
            </a:r>
            <a:r>
              <a:rPr lang="en-US" sz="4000" dirty="0" smtClean="0"/>
              <a:t>  </a:t>
            </a:r>
            <a:endParaRPr lang="en-US" sz="4000" dirty="0"/>
          </a:p>
        </p:txBody>
      </p:sp>
    </p:spTree>
    <p:extLst>
      <p:ext uri="{BB962C8B-B14F-4D97-AF65-F5344CB8AC3E}">
        <p14:creationId xmlns:p14="http://schemas.microsoft.com/office/powerpoint/2010/main" val="498527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40157"/>
          </a:xfrm>
        </p:spPr>
        <p:txBody>
          <a:bodyPr/>
          <a:lstStyle/>
          <a:p>
            <a:pPr algn="ctr"/>
            <a:r>
              <a:rPr lang="en-US" dirty="0" smtClean="0"/>
              <a:t>Prove it right /  Prove it all</a:t>
            </a:r>
            <a:endParaRPr lang="en-US" dirty="0"/>
          </a:p>
        </p:txBody>
      </p:sp>
      <p:sp>
        <p:nvSpPr>
          <p:cNvPr id="3" name="Content Placeholder 2"/>
          <p:cNvSpPr>
            <a:spLocks noGrp="1"/>
          </p:cNvSpPr>
          <p:nvPr>
            <p:ph idx="1"/>
          </p:nvPr>
        </p:nvSpPr>
        <p:spPr>
          <a:xfrm>
            <a:off x="838200" y="1120462"/>
            <a:ext cx="10515600" cy="5737538"/>
          </a:xfrm>
        </p:spPr>
        <p:txBody>
          <a:bodyPr>
            <a:normAutofit/>
          </a:bodyPr>
          <a:lstStyle/>
          <a:p>
            <a:r>
              <a:rPr lang="en-US" sz="3600" dirty="0" smtClean="0">
                <a:solidFill>
                  <a:srgbClr val="FF0000"/>
                </a:solidFill>
              </a:rPr>
              <a:t>1 </a:t>
            </a:r>
            <a:r>
              <a:rPr lang="en-US" sz="3600" dirty="0" err="1" smtClean="0">
                <a:solidFill>
                  <a:srgbClr val="FF0000"/>
                </a:solidFill>
              </a:rPr>
              <a:t>Thes</a:t>
            </a:r>
            <a:r>
              <a:rPr lang="en-US" sz="3600" dirty="0" smtClean="0">
                <a:solidFill>
                  <a:srgbClr val="FF0000"/>
                </a:solidFill>
              </a:rPr>
              <a:t>. 5:21-22</a:t>
            </a:r>
          </a:p>
          <a:p>
            <a:r>
              <a:rPr lang="en-US" sz="3600" dirty="0" smtClean="0">
                <a:solidFill>
                  <a:srgbClr val="FF0000"/>
                </a:solidFill>
              </a:rPr>
              <a:t>Col. 3:17</a:t>
            </a:r>
          </a:p>
          <a:p>
            <a:r>
              <a:rPr lang="en-US" sz="3600" dirty="0" smtClean="0">
                <a:solidFill>
                  <a:srgbClr val="FF0000"/>
                </a:solidFill>
              </a:rPr>
              <a:t>2 John 9</a:t>
            </a:r>
          </a:p>
          <a:p>
            <a:r>
              <a:rPr lang="en-US" sz="3600" dirty="0" smtClean="0">
                <a:solidFill>
                  <a:srgbClr val="FF0000"/>
                </a:solidFill>
              </a:rPr>
              <a:t>2 Tim. 1:13</a:t>
            </a:r>
          </a:p>
          <a:p>
            <a:r>
              <a:rPr lang="en-US" sz="3600" dirty="0" smtClean="0">
                <a:solidFill>
                  <a:srgbClr val="FF0000"/>
                </a:solidFill>
              </a:rPr>
              <a:t>Acts 9:22</a:t>
            </a:r>
          </a:p>
          <a:p>
            <a:r>
              <a:rPr lang="en-US" sz="3600" dirty="0" smtClean="0">
                <a:solidFill>
                  <a:srgbClr val="FF0000"/>
                </a:solidFill>
              </a:rPr>
              <a:t>Acts 18:24-28</a:t>
            </a:r>
          </a:p>
          <a:p>
            <a:r>
              <a:rPr lang="en-US" sz="3600" dirty="0" smtClean="0">
                <a:solidFill>
                  <a:srgbClr val="FF0000"/>
                </a:solidFill>
              </a:rPr>
              <a:t>Acts 17:11-12</a:t>
            </a:r>
          </a:p>
          <a:p>
            <a:r>
              <a:rPr lang="en-US" sz="3600" dirty="0" smtClean="0">
                <a:solidFill>
                  <a:srgbClr val="FF0000"/>
                </a:solidFill>
              </a:rPr>
              <a:t>Phil. 1:9-10</a:t>
            </a:r>
          </a:p>
          <a:p>
            <a:endParaRPr lang="en-US" sz="3600" dirty="0">
              <a:solidFill>
                <a:srgbClr val="FF0000"/>
              </a:solidFill>
            </a:endParaRPr>
          </a:p>
        </p:txBody>
      </p:sp>
    </p:spTree>
    <p:extLst>
      <p:ext uri="{BB962C8B-B14F-4D97-AF65-F5344CB8AC3E}">
        <p14:creationId xmlns:p14="http://schemas.microsoft.com/office/powerpoint/2010/main" val="3589905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40157"/>
          </a:xfrm>
        </p:spPr>
        <p:txBody>
          <a:bodyPr/>
          <a:lstStyle/>
          <a:p>
            <a:pPr algn="ctr"/>
            <a:r>
              <a:rPr lang="en-US" dirty="0" smtClean="0"/>
              <a:t>Prove it right /  Prove it all</a:t>
            </a:r>
            <a:endParaRPr lang="en-US" dirty="0"/>
          </a:p>
        </p:txBody>
      </p:sp>
      <p:sp>
        <p:nvSpPr>
          <p:cNvPr id="3" name="Content Placeholder 2"/>
          <p:cNvSpPr>
            <a:spLocks noGrp="1"/>
          </p:cNvSpPr>
          <p:nvPr>
            <p:ph idx="1"/>
          </p:nvPr>
        </p:nvSpPr>
        <p:spPr>
          <a:xfrm>
            <a:off x="838200" y="1120462"/>
            <a:ext cx="10515600" cy="5737538"/>
          </a:xfrm>
        </p:spPr>
        <p:txBody>
          <a:bodyPr>
            <a:normAutofit/>
          </a:bodyPr>
          <a:lstStyle/>
          <a:p>
            <a:r>
              <a:rPr lang="en-US" sz="4000" dirty="0" smtClean="0"/>
              <a:t>Prove authority for church vs individual work</a:t>
            </a:r>
          </a:p>
          <a:p>
            <a:r>
              <a:rPr lang="en-US" sz="4000" dirty="0" smtClean="0">
                <a:solidFill>
                  <a:srgbClr val="FF0000"/>
                </a:solidFill>
              </a:rPr>
              <a:t>1 Tim. 5:16</a:t>
            </a:r>
          </a:p>
          <a:p>
            <a:r>
              <a:rPr lang="en-US" sz="4000" dirty="0" smtClean="0"/>
              <a:t>If </a:t>
            </a:r>
            <a:r>
              <a:rPr lang="en-US" sz="4000" dirty="0"/>
              <a:t>any believing man or woman has widows, let them relieve them, and do not let the church be burdened, that it may relieve those who are really widows.  </a:t>
            </a:r>
            <a:endParaRPr lang="en-US" sz="4000" dirty="0"/>
          </a:p>
        </p:txBody>
      </p:sp>
    </p:spTree>
    <p:extLst>
      <p:ext uri="{BB962C8B-B14F-4D97-AF65-F5344CB8AC3E}">
        <p14:creationId xmlns:p14="http://schemas.microsoft.com/office/powerpoint/2010/main" val="3538748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40157"/>
          </a:xfrm>
        </p:spPr>
        <p:txBody>
          <a:bodyPr/>
          <a:lstStyle/>
          <a:p>
            <a:pPr algn="ctr"/>
            <a:r>
              <a:rPr lang="en-US" dirty="0" smtClean="0"/>
              <a:t>Prove it right /  Prove it all</a:t>
            </a:r>
            <a:endParaRPr lang="en-US" dirty="0"/>
          </a:p>
        </p:txBody>
      </p:sp>
      <p:sp>
        <p:nvSpPr>
          <p:cNvPr id="3" name="Content Placeholder 2"/>
          <p:cNvSpPr>
            <a:spLocks noGrp="1"/>
          </p:cNvSpPr>
          <p:nvPr>
            <p:ph idx="1"/>
          </p:nvPr>
        </p:nvSpPr>
        <p:spPr>
          <a:xfrm>
            <a:off x="838200" y="1120462"/>
            <a:ext cx="10515600" cy="5737538"/>
          </a:xfrm>
        </p:spPr>
        <p:txBody>
          <a:bodyPr>
            <a:normAutofit lnSpcReduction="10000"/>
          </a:bodyPr>
          <a:lstStyle/>
          <a:p>
            <a:r>
              <a:rPr lang="en-US" sz="4000" dirty="0" smtClean="0"/>
              <a:t>Prove authority for church vs individual work</a:t>
            </a:r>
          </a:p>
          <a:p>
            <a:r>
              <a:rPr lang="en-US" sz="4000" dirty="0" smtClean="0">
                <a:solidFill>
                  <a:srgbClr val="FF0000"/>
                </a:solidFill>
              </a:rPr>
              <a:t>1 Tim. 5:16</a:t>
            </a:r>
          </a:p>
          <a:p>
            <a:r>
              <a:rPr lang="en-US" sz="4000" dirty="0" smtClean="0"/>
              <a:t>If </a:t>
            </a:r>
            <a:r>
              <a:rPr lang="en-US" sz="4000" dirty="0"/>
              <a:t>any believing man or woman has widows, let them relieve them, and do not let the church be burdened, that it may relieve those who are really widows.  </a:t>
            </a:r>
            <a:endParaRPr lang="en-US" sz="4000" dirty="0" smtClean="0"/>
          </a:p>
          <a:p>
            <a:r>
              <a:rPr lang="en-US" sz="4000" dirty="0" smtClean="0">
                <a:solidFill>
                  <a:srgbClr val="FF0000"/>
                </a:solidFill>
              </a:rPr>
              <a:t>1 Cor. 11:20-22,  33-34</a:t>
            </a:r>
          </a:p>
          <a:p>
            <a:r>
              <a:rPr lang="en-US" sz="4000" dirty="0" smtClean="0">
                <a:solidFill>
                  <a:srgbClr val="FF0000"/>
                </a:solidFill>
              </a:rPr>
              <a:t>Gal. 6:10</a:t>
            </a:r>
          </a:p>
          <a:p>
            <a:r>
              <a:rPr lang="en-US" sz="4000" dirty="0" smtClean="0">
                <a:solidFill>
                  <a:srgbClr val="FF0000"/>
                </a:solidFill>
              </a:rPr>
              <a:t>Jas. 1:26-27</a:t>
            </a:r>
          </a:p>
          <a:p>
            <a:r>
              <a:rPr lang="en-US" sz="4000" dirty="0" smtClean="0">
                <a:solidFill>
                  <a:srgbClr val="FF0000"/>
                </a:solidFill>
              </a:rPr>
              <a:t>Acts 2:42, 46</a:t>
            </a:r>
            <a:endParaRPr lang="en-US" sz="4000" dirty="0">
              <a:solidFill>
                <a:srgbClr val="FF0000"/>
              </a:solidFill>
            </a:endParaRPr>
          </a:p>
        </p:txBody>
      </p:sp>
    </p:spTree>
    <p:extLst>
      <p:ext uri="{BB962C8B-B14F-4D97-AF65-F5344CB8AC3E}">
        <p14:creationId xmlns:p14="http://schemas.microsoft.com/office/powerpoint/2010/main" val="1574340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91672"/>
          </a:xfrm>
        </p:spPr>
        <p:txBody>
          <a:bodyPr/>
          <a:lstStyle/>
          <a:p>
            <a:pPr algn="ctr"/>
            <a:r>
              <a:rPr lang="en-US" dirty="0" smtClean="0"/>
              <a:t>Three ways to establish authority</a:t>
            </a:r>
            <a:endParaRPr lang="en-US" dirty="0"/>
          </a:p>
        </p:txBody>
      </p:sp>
      <p:sp>
        <p:nvSpPr>
          <p:cNvPr id="3" name="Content Placeholder 2"/>
          <p:cNvSpPr>
            <a:spLocks noGrp="1"/>
          </p:cNvSpPr>
          <p:nvPr>
            <p:ph idx="1"/>
          </p:nvPr>
        </p:nvSpPr>
        <p:spPr>
          <a:xfrm>
            <a:off x="838200" y="1146220"/>
            <a:ext cx="10515600" cy="5602310"/>
          </a:xfrm>
        </p:spPr>
        <p:txBody>
          <a:bodyPr>
            <a:normAutofit/>
          </a:bodyPr>
          <a:lstStyle/>
          <a:p>
            <a:r>
              <a:rPr lang="en-US" sz="3600" dirty="0" smtClean="0"/>
              <a:t>Direct </a:t>
            </a:r>
            <a:r>
              <a:rPr lang="en-US" sz="3600" dirty="0" smtClean="0"/>
              <a:t>statement</a:t>
            </a:r>
          </a:p>
          <a:p>
            <a:r>
              <a:rPr lang="en-US" sz="3600" dirty="0" smtClean="0">
                <a:solidFill>
                  <a:srgbClr val="FF0000"/>
                </a:solidFill>
              </a:rPr>
              <a:t>1 </a:t>
            </a:r>
            <a:r>
              <a:rPr lang="en-US" sz="3600" dirty="0">
                <a:solidFill>
                  <a:srgbClr val="FF0000"/>
                </a:solidFill>
              </a:rPr>
              <a:t>Corinthians </a:t>
            </a:r>
            <a:r>
              <a:rPr lang="en-US" sz="3600" dirty="0" smtClean="0">
                <a:solidFill>
                  <a:srgbClr val="FF0000"/>
                </a:solidFill>
              </a:rPr>
              <a:t>16:14</a:t>
            </a:r>
          </a:p>
          <a:p>
            <a:r>
              <a:rPr lang="en-US" sz="3600" dirty="0" smtClean="0"/>
              <a:t> </a:t>
            </a:r>
            <a:r>
              <a:rPr lang="en-US" sz="3600" dirty="0"/>
              <a:t>Let all that you do be done with love. </a:t>
            </a:r>
            <a:endParaRPr lang="en-US" sz="3600" dirty="0" smtClean="0"/>
          </a:p>
          <a:p>
            <a:r>
              <a:rPr lang="en-US" sz="3600" dirty="0" smtClean="0">
                <a:solidFill>
                  <a:srgbClr val="FF0000"/>
                </a:solidFill>
              </a:rPr>
              <a:t>Matthew 6:33</a:t>
            </a:r>
          </a:p>
          <a:p>
            <a:r>
              <a:rPr lang="en-US" sz="3600" dirty="0" smtClean="0"/>
              <a:t>But </a:t>
            </a:r>
            <a:r>
              <a:rPr lang="en-US" sz="3600" dirty="0"/>
              <a:t>seek first the kingdom of God and His righteousness, and all these things shall be added to you. </a:t>
            </a:r>
            <a:endParaRPr lang="en-US" sz="3600" dirty="0" smtClean="0"/>
          </a:p>
          <a:p>
            <a:pPr marL="0" indent="0">
              <a:buNone/>
            </a:pPr>
            <a:r>
              <a:rPr lang="en-US" sz="3600" dirty="0" smtClean="0"/>
              <a:t> </a:t>
            </a:r>
          </a:p>
          <a:p>
            <a:endParaRPr lang="en-US" sz="3600" dirty="0"/>
          </a:p>
        </p:txBody>
      </p:sp>
    </p:spTree>
    <p:extLst>
      <p:ext uri="{BB962C8B-B14F-4D97-AF65-F5344CB8AC3E}">
        <p14:creationId xmlns:p14="http://schemas.microsoft.com/office/powerpoint/2010/main" val="1267869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91672"/>
          </a:xfrm>
        </p:spPr>
        <p:txBody>
          <a:bodyPr/>
          <a:lstStyle/>
          <a:p>
            <a:pPr algn="ctr"/>
            <a:r>
              <a:rPr lang="en-US" dirty="0" smtClean="0"/>
              <a:t>Three ways to establish authority</a:t>
            </a:r>
            <a:endParaRPr lang="en-US" dirty="0"/>
          </a:p>
        </p:txBody>
      </p:sp>
      <p:sp>
        <p:nvSpPr>
          <p:cNvPr id="3" name="Content Placeholder 2"/>
          <p:cNvSpPr>
            <a:spLocks noGrp="1"/>
          </p:cNvSpPr>
          <p:nvPr>
            <p:ph idx="1"/>
          </p:nvPr>
        </p:nvSpPr>
        <p:spPr>
          <a:xfrm>
            <a:off x="838200" y="1146220"/>
            <a:ext cx="10515600" cy="5030743"/>
          </a:xfrm>
        </p:spPr>
        <p:txBody>
          <a:bodyPr>
            <a:normAutofit/>
          </a:bodyPr>
          <a:lstStyle/>
          <a:p>
            <a:r>
              <a:rPr lang="en-US" sz="3600" dirty="0" smtClean="0"/>
              <a:t>Approved </a:t>
            </a:r>
            <a:r>
              <a:rPr lang="en-US" sz="3600" dirty="0" smtClean="0"/>
              <a:t>example</a:t>
            </a:r>
          </a:p>
          <a:p>
            <a:r>
              <a:rPr lang="en-US" sz="3600" dirty="0" smtClean="0">
                <a:solidFill>
                  <a:srgbClr val="FF0000"/>
                </a:solidFill>
              </a:rPr>
              <a:t>Acts 20:7 </a:t>
            </a:r>
          </a:p>
          <a:p>
            <a:r>
              <a:rPr lang="en-US" sz="3600" dirty="0" smtClean="0"/>
              <a:t>Now </a:t>
            </a:r>
            <a:r>
              <a:rPr lang="en-US" sz="3600" dirty="0"/>
              <a:t>on the first day of the week, when the disciples came together to break bread, Paul, ready to depart the next day, spoke to them and continued his message until midnight.  </a:t>
            </a:r>
            <a:endParaRPr lang="en-US" sz="3600" dirty="0"/>
          </a:p>
        </p:txBody>
      </p:sp>
    </p:spTree>
    <p:extLst>
      <p:ext uri="{BB962C8B-B14F-4D97-AF65-F5344CB8AC3E}">
        <p14:creationId xmlns:p14="http://schemas.microsoft.com/office/powerpoint/2010/main" val="32972635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313</TotalTime>
  <Words>650</Words>
  <Application>Microsoft Office PowerPoint</Application>
  <PresentationFormat>Widescreen</PresentationFormat>
  <Paragraphs>62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Establishing Bible Authority</vt:lpstr>
      <vt:lpstr>Could David have saved Uzza’s life?</vt:lpstr>
      <vt:lpstr>Could David have saved Uzza’s life?</vt:lpstr>
      <vt:lpstr>Could David have saved Uzza’s life?</vt:lpstr>
      <vt:lpstr>Prove it right /  Prove it all</vt:lpstr>
      <vt:lpstr>Prove it right /  Prove it all</vt:lpstr>
      <vt:lpstr>Prove it right /  Prove it all</vt:lpstr>
      <vt:lpstr>Three ways to establish authority</vt:lpstr>
      <vt:lpstr>Three ways to establish authority</vt:lpstr>
      <vt:lpstr>Three ways to establish authority</vt:lpstr>
      <vt:lpstr>Generic and Specific Authority</vt:lpstr>
      <vt:lpstr>Acts 15 an example of how to establish authority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Establishing Bible Authority</dc:title>
  <dc:creator>Larry</dc:creator>
  <cp:lastModifiedBy>Larry</cp:lastModifiedBy>
  <cp:revision>11</cp:revision>
  <dcterms:created xsi:type="dcterms:W3CDTF">2014-09-07T07:26:59Z</dcterms:created>
  <dcterms:modified xsi:type="dcterms:W3CDTF">2014-09-26T21:20:14Z</dcterms:modified>
</cp:coreProperties>
</file>