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1" r:id="rId5"/>
    <p:sldId id="263" r:id="rId6"/>
    <p:sldId id="262" r:id="rId7"/>
    <p:sldId id="264" r:id="rId8"/>
    <p:sldId id="265" r:id="rId9"/>
    <p:sldId id="266" r:id="rId10"/>
    <p:sldId id="268" r:id="rId11"/>
    <p:sldId id="267" r:id="rId12"/>
    <p:sldId id="271" r:id="rId13"/>
    <p:sldId id="269" r:id="rId14"/>
    <p:sldId id="270" r:id="rId15"/>
    <p:sldId id="272" r:id="rId16"/>
    <p:sldId id="273" r:id="rId17"/>
    <p:sldId id="276" r:id="rId18"/>
    <p:sldId id="274" r:id="rId19"/>
    <p:sldId id="275" r:id="rId20"/>
    <p:sldId id="277" r:id="rId21"/>
    <p:sldId id="278" r:id="rId22"/>
    <p:sldId id="279" r:id="rId23"/>
    <p:sldId id="280" r:id="rId24"/>
    <p:sldId id="281" r:id="rId25"/>
    <p:sldId id="282" r:id="rId26"/>
    <p:sldId id="283" r:id="rId27"/>
    <p:sldId id="284" r:id="rId28"/>
    <p:sldId id="287" r:id="rId29"/>
    <p:sldId id="285" r:id="rId30"/>
    <p:sldId id="286" r:id="rId31"/>
    <p:sldId id="288" r:id="rId32"/>
    <p:sldId id="289" r:id="rId33"/>
    <p:sldId id="290" r:id="rId34"/>
    <p:sldId id="291" r:id="rId35"/>
    <p:sldId id="292" r:id="rId36"/>
    <p:sldId id="293" r:id="rId37"/>
    <p:sldId id="294" r:id="rId38"/>
    <p:sldId id="296" r:id="rId39"/>
    <p:sldId id="295"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91" d="100"/>
          <a:sy n="91" d="100"/>
        </p:scale>
        <p:origin x="120" y="154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D7BD95-EA54-32E0-53D6-0B17EDB0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D878FBE-1F45-B975-2001-C01D697A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5BE4C2E-B8D7-8A1D-DA4E-851EED2CBAA8}"/>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83934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3078036-1A5C-3262-5C7A-1AA65D5B7C51}"/>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97395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685787D-E39D-C5CA-A067-26ED78932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A98587E-8271-D7EA-099F-5FA6B99D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33ECE2-52B1-7241-90A8-695089F13858}"/>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97305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417B2A-082A-E19D-BFD3-1C9B41E2F8CB}"/>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94849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7AFABC-A02C-8CE8-16A3-5A02242CF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72B34EF-12B0-F76D-B3D5-51E8EDB6AD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8484653-B797-A236-C86B-8C79316C6454}"/>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3618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D15BC46-F128-562A-60D7-B0317B5C50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EA86732-1F9A-6E82-2855-14F24657E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8C0E701-78DD-43DD-FF4B-855ABA5001A3}"/>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6" name="Footer Placeholder 5">
            <a:extLst>
              <a:ext uri="{FF2B5EF4-FFF2-40B4-BE49-F238E27FC236}">
                <a16:creationId xmlns:a16="http://schemas.microsoft.com/office/drawing/2014/main" xmlns=""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67574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0D288-49B9-06DB-40C7-0E4DEB7E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E661877-6475-EE1B-5276-3B104702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BDEAC5-5303-2BAC-D037-B9A7E2E36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870E962-A5AA-3F05-39EA-D0D34E8899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7CD81C0-FA32-5302-E3FA-70529D19A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F6B6B29-5F39-EE7E-4F96-DB1348DA4A0E}"/>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8" name="Footer Placeholder 7">
            <a:extLst>
              <a:ext uri="{FF2B5EF4-FFF2-40B4-BE49-F238E27FC236}">
                <a16:creationId xmlns:a16="http://schemas.microsoft.com/office/drawing/2014/main" xmlns=""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143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72A4B59-0FAF-6EBD-AF96-F6BC08B90787}"/>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4" name="Footer Placeholder 3">
            <a:extLst>
              <a:ext uri="{FF2B5EF4-FFF2-40B4-BE49-F238E27FC236}">
                <a16:creationId xmlns:a16="http://schemas.microsoft.com/office/drawing/2014/main" xmlns=""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591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C79025E-4D1A-8CC4-8F97-2ADFE2661671}"/>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3" name="Footer Placeholder 2">
            <a:extLst>
              <a:ext uri="{FF2B5EF4-FFF2-40B4-BE49-F238E27FC236}">
                <a16:creationId xmlns:a16="http://schemas.microsoft.com/office/drawing/2014/main" xmlns=""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0513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C7B1F4-A56D-EDA8-C923-65222A6AF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C2C389F-9FB7-B84D-F4D8-FA4CCCC2E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96AFCB4-6232-E71C-0520-E6F239C4A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ABC7B90-6F72-93B6-B777-D2061EFB3A35}"/>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6" name="Footer Placeholder 5">
            <a:extLst>
              <a:ext uri="{FF2B5EF4-FFF2-40B4-BE49-F238E27FC236}">
                <a16:creationId xmlns:a16="http://schemas.microsoft.com/office/drawing/2014/main" xmlns=""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6186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9955A-20BB-BFAD-0A11-67C02F160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9A2B0E7-B878-9228-4F1F-DAF5D1452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2DBD86F-88A6-D252-4D86-559EF660E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A61AFB6-F2BC-90AA-2ED9-115567AFC72E}"/>
              </a:ext>
            </a:extLst>
          </p:cNvPr>
          <p:cNvSpPr>
            <a:spLocks noGrp="1"/>
          </p:cNvSpPr>
          <p:nvPr>
            <p:ph type="dt" sz="half" idx="10"/>
          </p:nvPr>
        </p:nvSpPr>
        <p:spPr/>
        <p:txBody>
          <a:bodyPr/>
          <a:lstStyle/>
          <a:p>
            <a:fld id="{9B10DA54-8C00-45E6-9241-EBD0FA0C8304}" type="datetimeFigureOut">
              <a:rPr lang="en-US" smtClean="0"/>
              <a:t>3/22/2024</a:t>
            </a:fld>
            <a:endParaRPr lang="en-US"/>
          </a:p>
        </p:txBody>
      </p:sp>
      <p:sp>
        <p:nvSpPr>
          <p:cNvPr id="6" name="Footer Placeholder 5">
            <a:extLst>
              <a:ext uri="{FF2B5EF4-FFF2-40B4-BE49-F238E27FC236}">
                <a16:creationId xmlns:a16="http://schemas.microsoft.com/office/drawing/2014/main" xmlns=""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099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3A7224-8F33-C34C-D45B-8D3E8076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2A0063F-572B-D356-25AA-F72915C73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23D63A-D153-1A07-C6C3-A063B6824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3/22/2024</a:t>
            </a:fld>
            <a:endParaRPr lang="en-US"/>
          </a:p>
        </p:txBody>
      </p:sp>
      <p:sp>
        <p:nvSpPr>
          <p:cNvPr id="5" name="Footer Placeholder 4">
            <a:extLst>
              <a:ext uri="{FF2B5EF4-FFF2-40B4-BE49-F238E27FC236}">
                <a16:creationId xmlns:a16="http://schemas.microsoft.com/office/drawing/2014/main" xmlns="" id="{6972EC56-7937-5E6D-4F53-C328B386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xmlns="" id="{DD7133F8-F272-84BB-EC33-CA60AD9AF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25291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CE22E3-8089-44EE-4301-1424B74FFF42}"/>
              </a:ext>
            </a:extLst>
          </p:cNvPr>
          <p:cNvSpPr>
            <a:spLocks noGrp="1"/>
          </p:cNvSpPr>
          <p:nvPr>
            <p:ph type="ctrTitle"/>
          </p:nvPr>
        </p:nvSpPr>
        <p:spPr/>
        <p:txBody>
          <a:bodyPr anchor="ctr">
            <a:noAutofit/>
          </a:bodyPr>
          <a:lstStyle/>
          <a:p>
            <a:r>
              <a:rPr lang="en-US" sz="8800" dirty="0"/>
              <a:t>The Epistle of</a:t>
            </a:r>
            <a:br>
              <a:rPr lang="en-US" sz="8800" dirty="0"/>
            </a:br>
            <a:r>
              <a:rPr lang="en-US" sz="8800" dirty="0"/>
              <a:t>James</a:t>
            </a:r>
          </a:p>
        </p:txBody>
      </p:sp>
      <p:sp>
        <p:nvSpPr>
          <p:cNvPr id="3" name="Subtitle 2">
            <a:extLst>
              <a:ext uri="{FF2B5EF4-FFF2-40B4-BE49-F238E27FC236}">
                <a16:creationId xmlns:a16="http://schemas.microsoft.com/office/drawing/2014/main" xmlns="" id="{CA826BDA-8482-D9A6-BFBC-178FD50BC275}"/>
              </a:ext>
            </a:extLst>
          </p:cNvPr>
          <p:cNvSpPr>
            <a:spLocks noGrp="1"/>
          </p:cNvSpPr>
          <p:nvPr>
            <p:ph type="subTitle" idx="1"/>
          </p:nvPr>
        </p:nvSpPr>
        <p:spPr/>
        <p:txBody>
          <a:bodyPr anchor="ctr">
            <a:normAutofit/>
          </a:bodyPr>
          <a:lstStyle/>
          <a:p>
            <a:r>
              <a:rPr lang="en-US" sz="8800" dirty="0"/>
              <a:t>Trials</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a:t>
              </a:r>
              <a:r>
                <a:rPr kumimoji="0" lang="en-US" altLang="en-US" sz="2000" i="0"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Tree>
    <p:extLst>
      <p:ext uri="{BB962C8B-B14F-4D97-AF65-F5344CB8AC3E}">
        <p14:creationId xmlns:p14="http://schemas.microsoft.com/office/powerpoint/2010/main" val="1832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i="0"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a:t>
              </a:r>
              <a:r>
                <a:rPr kumimoji="0" lang="en-US" altLang="en-US" sz="2000" i="0" strike="noStrike" kern="0" cap="none" spc="0" normalizeH="0" baseline="0" noProof="0" dirty="0">
                  <a:ln>
                    <a:noFill/>
                  </a:ln>
                  <a:effectLst/>
                  <a:uLnTx/>
                  <a:uFillTx/>
                  <a:latin typeface="Arial" panose="020B0604020202020204" pitchFamily="34" charset="0"/>
                  <a:ea typeface="+mn-ea"/>
                  <a:cs typeface="+mn-cs"/>
                </a:rPr>
                <a:t>scattered</a:t>
              </a:r>
              <a:r>
                <a:rPr kumimoji="0" lang="en-US" altLang="en-US" sz="2000" i="0"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i="0"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07631"/>
            <a:ext cx="6208982" cy="5324535"/>
          </a:xfrm>
          <a:prstGeom prst="rect">
            <a:avLst/>
          </a:prstGeom>
          <a:noFill/>
        </p:spPr>
        <p:txBody>
          <a:bodyPr wrap="square" rtlCol="0">
            <a:spAutoFit/>
          </a:bodyPr>
          <a:lstStyle/>
          <a:p>
            <a:r>
              <a:rPr lang="en-US" sz="2000" kern="100" dirty="0">
                <a:latin typeface="Arial" panose="020B0604020202020204" pitchFamily="34" charset="0"/>
                <a:ea typeface="Aptos" panose="020B0004020202020204" pitchFamily="34" charset="0"/>
                <a:cs typeface="Arial" panose="020B0604020202020204" pitchFamily="34" charset="0"/>
              </a:rPr>
              <a:t>A reading of the book of Acts reveals that the first Christians faced terrible persecutions:</a:t>
            </a:r>
          </a:p>
          <a:p>
            <a:r>
              <a:rPr lang="en-US" sz="2000" kern="100" dirty="0">
                <a:latin typeface="Arial" panose="020B0604020202020204" pitchFamily="34" charset="0"/>
                <a:ea typeface="Aptos" panose="020B0004020202020204" pitchFamily="34" charset="0"/>
                <a:cs typeface="Arial" panose="020B0604020202020204" pitchFamily="34" charset="0"/>
              </a:rPr>
              <a:t>35 AD - Stephen martyred </a:t>
            </a:r>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(Acts 8)</a:t>
            </a:r>
          </a:p>
          <a:p>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Acts 8:3 </a:t>
            </a:r>
            <a:r>
              <a:rPr lang="en-US" sz="2000" kern="100" baseline="30000" dirty="0">
                <a:solidFill>
                  <a:srgbClr val="333399"/>
                </a:solidFill>
                <a:latin typeface="Arial" panose="020B0604020202020204" pitchFamily="34" charset="0"/>
                <a:ea typeface="Aptos" panose="020B0004020202020204" pitchFamily="34" charset="0"/>
                <a:cs typeface="Arial" panose="020B0604020202020204" pitchFamily="34" charset="0"/>
              </a:rPr>
              <a:t>NKJV</a:t>
            </a:r>
            <a:r>
              <a:rPr lang="en-US" sz="2000" kern="100" baseline="30000" dirty="0">
                <a:latin typeface="Arial" panose="020B0604020202020204" pitchFamily="34" charset="0"/>
                <a:ea typeface="Aptos" panose="020B0004020202020204" pitchFamily="34" charset="0"/>
                <a:cs typeface="Arial" panose="020B0604020202020204" pitchFamily="34" charset="0"/>
              </a:rPr>
              <a:t> </a:t>
            </a:r>
            <a:r>
              <a:rPr lang="en-US" sz="2000" kern="100" dirty="0">
                <a:latin typeface="Arial" panose="020B0604020202020204" pitchFamily="34" charset="0"/>
                <a:ea typeface="Aptos" panose="020B0004020202020204" pitchFamily="34" charset="0"/>
                <a:cs typeface="Arial" panose="020B0604020202020204" pitchFamily="34" charset="0"/>
              </a:rPr>
              <a:t>“…Saul…made havoc of the church, entering every house, and dragging off men and women, committing them to prison.”</a:t>
            </a:r>
          </a:p>
          <a:p>
            <a:r>
              <a:rPr lang="en-US" sz="2000" kern="100" dirty="0">
                <a:latin typeface="Arial" panose="020B0604020202020204" pitchFamily="34" charset="0"/>
                <a:ea typeface="Aptos" panose="020B0004020202020204" pitchFamily="34" charset="0"/>
                <a:cs typeface="Arial" panose="020B0604020202020204" pitchFamily="34" charset="0"/>
              </a:rPr>
              <a:t>(resulting in widows and orphans </a:t>
            </a:r>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cf. James 1:27</a:t>
            </a:r>
            <a:r>
              <a:rPr lang="en-US" sz="2000" kern="100" dirty="0">
                <a:latin typeface="Arial" panose="020B0604020202020204" pitchFamily="34" charset="0"/>
                <a:ea typeface="Aptos" panose="020B0004020202020204" pitchFamily="34" charset="0"/>
                <a:cs typeface="Arial" panose="020B0604020202020204" pitchFamily="34" charset="0"/>
              </a:rPr>
              <a:t>)</a:t>
            </a:r>
          </a:p>
          <a:p>
            <a:r>
              <a:rPr lang="en-US" sz="2000" kern="100" dirty="0">
                <a:latin typeface="Arial" panose="020B0604020202020204" pitchFamily="34" charset="0"/>
                <a:ea typeface="Aptos" panose="020B0004020202020204" pitchFamily="34" charset="0"/>
                <a:cs typeface="Arial" panose="020B0604020202020204" pitchFamily="34" charset="0"/>
              </a:rPr>
              <a:t>42 AD - Apostle James beheaded by Herod Agrippa I 					    </a:t>
            </a:r>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(Acts 12)</a:t>
            </a:r>
          </a:p>
          <a:p>
            <a:r>
              <a:rPr lang="en-US" sz="2000" kern="100" dirty="0">
                <a:latin typeface="Arial" panose="020B0604020202020204" pitchFamily="34" charset="0"/>
                <a:ea typeface="Aptos" panose="020B0004020202020204" pitchFamily="34" charset="0"/>
                <a:cs typeface="Arial" panose="020B0604020202020204" pitchFamily="34" charset="0"/>
              </a:rPr>
              <a:t>49 AD - Jews expelled from Rome (for causing 	disturbances with Christians?) </a:t>
            </a:r>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(Acts 18:2)</a:t>
            </a:r>
          </a:p>
          <a:p>
            <a:r>
              <a:rPr lang="en-US" sz="2000" kern="100" dirty="0">
                <a:latin typeface="Arial" panose="020B0604020202020204" pitchFamily="34" charset="0"/>
                <a:ea typeface="Aptos" panose="020B0004020202020204" pitchFamily="34" charset="0"/>
                <a:cs typeface="Arial" panose="020B0604020202020204" pitchFamily="34" charset="0"/>
              </a:rPr>
              <a:t>64 AD - Nero launches persecution</a:t>
            </a:r>
          </a:p>
          <a:p>
            <a:r>
              <a:rPr lang="en-US" sz="2000" kern="100" dirty="0">
                <a:latin typeface="Arial" panose="020B0604020202020204" pitchFamily="34" charset="0"/>
                <a:ea typeface="Aptos" panose="020B0004020202020204" pitchFamily="34" charset="0"/>
                <a:cs typeface="Arial" panose="020B0604020202020204" pitchFamily="34" charset="0"/>
              </a:rPr>
              <a:t>65 AD - Peter and Paul executed</a:t>
            </a:r>
          </a:p>
          <a:p>
            <a:r>
              <a:rPr lang="en-US" sz="2000" kern="100" dirty="0">
                <a:latin typeface="Arial" panose="020B0604020202020204" pitchFamily="34" charset="0"/>
                <a:ea typeface="Aptos" panose="020B0004020202020204" pitchFamily="34" charset="0"/>
                <a:cs typeface="Arial" panose="020B0604020202020204" pitchFamily="34" charset="0"/>
              </a:rPr>
              <a:t>80s AD - Domitian develops emperor worship</a:t>
            </a:r>
          </a:p>
          <a:p>
            <a:r>
              <a:rPr lang="en-US" sz="2000" kern="100" dirty="0">
                <a:latin typeface="Arial" panose="020B0604020202020204" pitchFamily="34" charset="0"/>
                <a:ea typeface="Aptos" panose="020B0004020202020204" pitchFamily="34" charset="0"/>
                <a:cs typeface="Arial" panose="020B0604020202020204" pitchFamily="34" charset="0"/>
              </a:rPr>
              <a:t>95 AD - Domitian executes or exiles Christians on 	charges of "atheism" (i.e., failure to worship 	the emperor) </a:t>
            </a:r>
          </a:p>
        </p:txBody>
      </p:sp>
    </p:spTree>
    <p:extLst>
      <p:ext uri="{BB962C8B-B14F-4D97-AF65-F5344CB8AC3E}">
        <p14:creationId xmlns:p14="http://schemas.microsoft.com/office/powerpoint/2010/main" val="308395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up)">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grpSp>
        <p:nvGrpSpPr>
          <p:cNvPr id="3" name="Group 4">
            <a:extLst>
              <a:ext uri="{FF2B5EF4-FFF2-40B4-BE49-F238E27FC236}">
                <a16:creationId xmlns:a16="http://schemas.microsoft.com/office/drawing/2014/main" xmlns="" id="{8E9D401A-B53F-97C2-73CF-DF1C33D35A84}"/>
              </a:ext>
            </a:extLst>
          </p:cNvPr>
          <p:cNvGrpSpPr>
            <a:grpSpLocks/>
          </p:cNvGrpSpPr>
          <p:nvPr/>
        </p:nvGrpSpPr>
        <p:grpSpPr bwMode="auto">
          <a:xfrm>
            <a:off x="6133073" y="691530"/>
            <a:ext cx="6026740" cy="3970620"/>
            <a:chOff x="24" y="40"/>
            <a:chExt cx="3432" cy="4662"/>
          </a:xfrm>
        </p:grpSpPr>
        <p:grpSp>
          <p:nvGrpSpPr>
            <p:cNvPr id="4" name="Group 5">
              <a:extLst>
                <a:ext uri="{FF2B5EF4-FFF2-40B4-BE49-F238E27FC236}">
                  <a16:creationId xmlns:a16="http://schemas.microsoft.com/office/drawing/2014/main" xmlns="" id="{CFF70EDD-EC0A-5873-997B-8AE7F3CB2C9E}"/>
                </a:ext>
              </a:extLst>
            </p:cNvPr>
            <p:cNvGrpSpPr>
              <a:grpSpLocks/>
            </p:cNvGrpSpPr>
            <p:nvPr/>
          </p:nvGrpSpPr>
          <p:grpSpPr bwMode="auto">
            <a:xfrm>
              <a:off x="24" y="40"/>
              <a:ext cx="3432" cy="4662"/>
              <a:chOff x="528" y="1098"/>
              <a:chExt cx="4789" cy="3414"/>
            </a:xfrm>
          </p:grpSpPr>
          <p:grpSp>
            <p:nvGrpSpPr>
              <p:cNvPr id="6" name="Group 6">
                <a:extLst>
                  <a:ext uri="{FF2B5EF4-FFF2-40B4-BE49-F238E27FC236}">
                    <a16:creationId xmlns:a16="http://schemas.microsoft.com/office/drawing/2014/main" xmlns="" id="{B98AE140-956F-4E2B-0D32-4079B2B8EFC9}"/>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xmlns="" id="{9A0E7CFC-B60F-51F5-493E-CFEA8F091E91}"/>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xmlns="" id="{77EF0C6B-31DA-2488-3714-B4D52423AC18}"/>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xmlns="" id="{8E6A551D-9CF6-A57F-87CC-9D221034C28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xmlns="" id="{0B3C7C33-EF82-C59C-9A9D-B58FF2DDEB8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xmlns="" id="{4AFD8A88-15E5-2111-EA9A-289709E5235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xmlns="" id="{1DE4EBB9-0DF1-F00B-CFD4-363715119CD1}"/>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xmlns="" id="{B6C09216-D46F-E32F-8174-6BD0F35EE496}"/>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xmlns="" id="{11D6EBC6-6BEA-F8FB-2B92-D3B195B9694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xmlns="" id="{38B10C7E-4853-E4EB-5691-92BD7D895D88}"/>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xmlns="" id="{75E78B45-717E-BDEC-CAA0-BCB1F215D5A1}"/>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Text Box 17">
                <a:extLst>
                  <a:ext uri="{FF2B5EF4-FFF2-40B4-BE49-F238E27FC236}">
                    <a16:creationId xmlns:a16="http://schemas.microsoft.com/office/drawing/2014/main" xmlns="" id="{43030D82-08DC-6726-0809-CCB1CEE76F89}"/>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xmlns="" id="{A56F7D11-EFCD-0A4C-C62D-F34E725F59E3}"/>
                </a:ext>
              </a:extLst>
            </p:cNvPr>
            <p:cNvSpPr>
              <a:spLocks noChangeArrowheads="1"/>
            </p:cNvSpPr>
            <p:nvPr/>
          </p:nvSpPr>
          <p:spPr bwMode="auto">
            <a:xfrm>
              <a:off x="143" y="90"/>
              <a:ext cx="3294" cy="3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Matthew 5:10-12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NKJV </a:t>
              </a:r>
              <a:endParaRPr lang="en-US" sz="2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10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Blessed are those who are persecuted for righteousness' sake, For theirs is the kingdom of heaven. </a:t>
              </a:r>
            </a:p>
            <a:p>
              <a:pPr marL="0" marR="0">
                <a:spcBef>
                  <a:spcPts val="0"/>
                </a:spcBef>
                <a:spcAft>
                  <a:spcPts val="0"/>
                </a:spcAft>
              </a:pP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11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Blessed are you when they revile and persecute you, and say all kinds of evil against you falsely for My sake. </a:t>
              </a:r>
            </a:p>
            <a:p>
              <a:pPr marL="0" marR="0">
                <a:spcBef>
                  <a:spcPts val="0"/>
                </a:spcBef>
                <a:spcAft>
                  <a:spcPts val="0"/>
                </a:spcAft>
              </a:pP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12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Rejoice and be exceedingly glad, for great is your reward in heaven, for so they persecuted  the prophets who were before you.”</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211684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07631"/>
            <a:ext cx="6208982" cy="1323439"/>
          </a:xfrm>
          <a:prstGeom prst="rect">
            <a:avLst/>
          </a:prstGeom>
          <a:noFill/>
        </p:spPr>
        <p:txBody>
          <a:bodyPr wrap="square" rtlCol="0">
            <a:spAutoFit/>
          </a:bodyPr>
          <a:lstStyle/>
          <a:p>
            <a:r>
              <a:rPr lang="en-US" sz="2000" kern="100" dirty="0">
                <a:latin typeface="Arial" panose="020B0604020202020204" pitchFamily="34" charset="0"/>
                <a:ea typeface="Aptos" panose="020B0004020202020204" pitchFamily="34" charset="0"/>
                <a:cs typeface="Times New Roman" panose="02020603050405020304" pitchFamily="18" charset="0"/>
              </a:rPr>
              <a:t>Whether James has the trials of persecution in mind, or how a Christian is to face the general trials of life, Christians are to, “count it all joy when you fall into various </a:t>
            </a:r>
            <a:r>
              <a:rPr lang="en-US" sz="2000" u="sng" kern="100" dirty="0">
                <a:latin typeface="Arial" panose="020B0604020202020204" pitchFamily="34" charset="0"/>
                <a:ea typeface="Aptos" panose="020B0004020202020204" pitchFamily="34" charset="0"/>
                <a:cs typeface="Times New Roman" panose="02020603050405020304" pitchFamily="18" charset="0"/>
              </a:rPr>
              <a:t>trials</a:t>
            </a:r>
            <a:r>
              <a:rPr lang="en-US" sz="2000" kern="100" dirty="0">
                <a:latin typeface="Arial" panose="020B0604020202020204" pitchFamily="34" charset="0"/>
                <a:ea typeface="Aptos" panose="020B0004020202020204" pitchFamily="34" charset="0"/>
                <a:cs typeface="Times New Roman" panose="02020603050405020304" pitchFamily="18" charset="0"/>
              </a:rPr>
              <a:t>” </a:t>
            </a:r>
            <a:r>
              <a:rPr lang="en-US" sz="2000" kern="100" dirty="0">
                <a:solidFill>
                  <a:srgbClr val="333399"/>
                </a:solidFill>
                <a:latin typeface="Arial" panose="020B0604020202020204" pitchFamily="34" charset="0"/>
                <a:ea typeface="Aptos" panose="020B0004020202020204" pitchFamily="34" charset="0"/>
                <a:cs typeface="Times New Roman" panose="02020603050405020304" pitchFamily="18" charset="0"/>
              </a:rPr>
              <a:t>(James 1:2)</a:t>
            </a:r>
            <a:r>
              <a:rPr lang="en-US" sz="2000" kern="100" dirty="0">
                <a:latin typeface="Arial" panose="020B0604020202020204" pitchFamily="34" charset="0"/>
                <a:ea typeface="Aptos" panose="020B0004020202020204" pitchFamily="34" charset="0"/>
                <a:cs typeface="Times New Roman" panose="02020603050405020304" pitchFamily="18" charset="0"/>
              </a:rPr>
              <a:t>.</a:t>
            </a:r>
            <a:endParaRPr lang="en-US" sz="20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52729442"/>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2000" i="0" u="sng" strike="noStrike" kern="0" cap="none" spc="0" normalizeH="0" baseline="0" noProof="0" dirty="0">
                  <a:ln>
                    <a:noFill/>
                  </a:ln>
                  <a:solidFill>
                    <a:srgbClr val="FF0000"/>
                  </a:solidFill>
                  <a:effectLst/>
                  <a:uLnTx/>
                  <a:uFillTx/>
                  <a:latin typeface="Arial" panose="020B0604020202020204" pitchFamily="34" charset="0"/>
                  <a:ea typeface="+mn-ea"/>
                  <a:cs typeface="+mn-cs"/>
                </a:rPr>
                <a:t>count it all joy when you fall into various</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07631"/>
            <a:ext cx="6208982"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Whether James has the trials of persecution in mind, or how a Christian is to face the general trials of life, Christians are to, “count it all joy when you fall into various </a:t>
            </a:r>
            <a:r>
              <a:rPr kumimoji="0" lang="en-US" sz="20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(James 1:2)</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58E76A80-5585-18CF-B017-569C77D9E559}"/>
              </a:ext>
            </a:extLst>
          </p:cNvPr>
          <p:cNvSpPr txBox="1"/>
          <p:nvPr/>
        </p:nvSpPr>
        <p:spPr>
          <a:xfrm>
            <a:off x="6078827" y="1777282"/>
            <a:ext cx="6207619" cy="3785652"/>
          </a:xfrm>
          <a:prstGeom prst="rect">
            <a:avLst/>
          </a:prstGeom>
          <a:noFill/>
        </p:spPr>
        <p:txBody>
          <a:bodyPr wrap="square" rtlCol="0">
            <a:spAutoFit/>
          </a:bodyPr>
          <a:lstStyle/>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Arial" panose="020B0604020202020204" pitchFamily="34" charset="0"/>
              </a:rPr>
              <a:t>The New Testament does not teach that Christians will be free of difficulties and trials; rather, it teaches how to face difficulties and trials from the perspective, and in the character, of godliness.</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Arial" panose="020B0604020202020204" pitchFamily="34" charset="0"/>
              </a:rPr>
              <a:t>The joy of Christians is not dependent upon outward circumstances and conditions. Theirs is a joy that continues even in the most trying circumstances:</a:t>
            </a:r>
          </a:p>
          <a:p>
            <a:pPr marL="0" marR="0" defTabSz="463550">
              <a:spcBef>
                <a:spcPts val="0"/>
              </a:spcBef>
              <a:spcAft>
                <a:spcPts val="0"/>
              </a:spcAft>
            </a:pPr>
            <a:r>
              <a:rPr lang="en-US" sz="2000" kern="100" dirty="0">
                <a:effectLst/>
                <a:latin typeface="Arial" panose="020B0604020202020204" pitchFamily="34" charset="0"/>
                <a:ea typeface="Aptos" panose="020B0004020202020204" pitchFamily="34" charset="0"/>
                <a:cs typeface="Arial" panose="020B0604020202020204" pitchFamily="34" charset="0"/>
              </a:rPr>
              <a:t>	Paul and Silas were praying and singing hymns 	of praise to God while in prison at Philippi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(Acts 16:25)</a:t>
            </a:r>
          </a:p>
          <a:p>
            <a:pPr marL="0" marR="0" defTabSz="463550">
              <a:spcBef>
                <a:spcPts val="0"/>
              </a:spcBef>
              <a:spcAft>
                <a:spcPts val="0"/>
              </a:spcAft>
            </a:pPr>
            <a:r>
              <a:rPr lang="en-US" sz="2000" kern="100" dirty="0">
                <a:effectLst/>
                <a:latin typeface="Arial" panose="020B0604020202020204" pitchFamily="34" charset="0"/>
                <a:ea typeface="Aptos" panose="020B0004020202020204" pitchFamily="34" charset="0"/>
                <a:cs typeface="Arial" panose="020B0604020202020204" pitchFamily="34" charset="0"/>
              </a:rPr>
              <a:t>	The apostles rejoiced, “that they were counted 	worthy to suffer shame for His name.”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(Acts 5:41)</a:t>
            </a:r>
          </a:p>
        </p:txBody>
      </p:sp>
    </p:spTree>
    <p:extLst>
      <p:ext uri="{BB962C8B-B14F-4D97-AF65-F5344CB8AC3E}">
        <p14:creationId xmlns:p14="http://schemas.microsoft.com/office/powerpoint/2010/main" val="256817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3">
                                            <p:txEl>
                                              <p:pRg st="1" end="1"/>
                                            </p:txEl>
                                          </p:spTgt>
                                        </p:tgtEl>
                                      </p:cBhvr>
                                    </p:animEffect>
                                    <p:set>
                                      <p:cBhvr>
                                        <p:cTn id="30" dur="1" fill="hold">
                                          <p:stCondLst>
                                            <p:cond delay="499"/>
                                          </p:stCondLst>
                                        </p:cTn>
                                        <p:tgtEl>
                                          <p:spTgt spid="3">
                                            <p:txEl>
                                              <p:pRg st="1" end="1"/>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3">
                                            <p:txEl>
                                              <p:pRg st="2" end="2"/>
                                            </p:txEl>
                                          </p:spTgt>
                                        </p:tgtEl>
                                      </p:cBhvr>
                                    </p:animEffect>
                                    <p:set>
                                      <p:cBhvr>
                                        <p:cTn id="33" dur="1" fill="hold">
                                          <p:stCondLst>
                                            <p:cond delay="499"/>
                                          </p:stCondLst>
                                        </p:cTn>
                                        <p:tgtEl>
                                          <p:spTgt spid="3">
                                            <p:txEl>
                                              <p:pRg st="2" end="2"/>
                                            </p:txEl>
                                          </p:spTgt>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2"/>
                                        </p:tgtEl>
                                      </p:cBhvr>
                                    </p:animEffect>
                                    <p:set>
                                      <p:cBhvr>
                                        <p:cTn id="3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2000" b="0" i="0" strike="noStrike" kern="0" cap="none" spc="0" normalizeH="0" baseline="0" noProof="0" dirty="0">
                  <a:ln>
                    <a:noFill/>
                  </a:ln>
                  <a:effectLst/>
                  <a:uLnTx/>
                  <a:uFillTx/>
                  <a:latin typeface="Arial" panose="020B0604020202020204" pitchFamily="34" charset="0"/>
                  <a:ea typeface="+mn-ea"/>
                  <a:cs typeface="+mn-cs"/>
                </a:rPr>
                <a:t>count it all joy when you fall into various</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James says there are </a:t>
            </a:r>
            <a:r>
              <a:rPr lang="en-US" sz="2000" b="1" kern="100" dirty="0">
                <a:effectLst/>
                <a:latin typeface="Arial" panose="020B0604020202020204" pitchFamily="34" charset="0"/>
                <a:ea typeface="Aptos" panose="020B0004020202020204" pitchFamily="34" charset="0"/>
                <a:cs typeface="Times New Roman" panose="02020603050405020304" pitchFamily="18" charset="0"/>
              </a:rPr>
              <a:t>Three Things About Trials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r>
              <a:rPr lang="en-US" sz="2000" b="1" kern="100" dirty="0">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lang="en-US" sz="2000" b="1"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4154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grpSp>
        <p:nvGrpSpPr>
          <p:cNvPr id="3" name="Group 4">
            <a:extLst>
              <a:ext uri="{FF2B5EF4-FFF2-40B4-BE49-F238E27FC236}">
                <a16:creationId xmlns:a16="http://schemas.microsoft.com/office/drawing/2014/main" xmlns="" id="{44741335-E571-EC07-E2D8-158CF3A9531C}"/>
              </a:ext>
            </a:extLst>
          </p:cNvPr>
          <p:cNvGrpSpPr>
            <a:grpSpLocks/>
          </p:cNvGrpSpPr>
          <p:nvPr/>
        </p:nvGrpSpPr>
        <p:grpSpPr bwMode="auto">
          <a:xfrm>
            <a:off x="6133073" y="1927901"/>
            <a:ext cx="6026740" cy="3970620"/>
            <a:chOff x="24" y="40"/>
            <a:chExt cx="3432" cy="4662"/>
          </a:xfrm>
        </p:grpSpPr>
        <p:grpSp>
          <p:nvGrpSpPr>
            <p:cNvPr id="5" name="Group 5">
              <a:extLst>
                <a:ext uri="{FF2B5EF4-FFF2-40B4-BE49-F238E27FC236}">
                  <a16:creationId xmlns:a16="http://schemas.microsoft.com/office/drawing/2014/main" xmlns="" id="{389C6AE9-DC16-EDE1-8694-0AF1081F5209}"/>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xmlns="" id="{EE114403-A515-D76C-6638-2E780AD82908}"/>
                  </a:ext>
                </a:extLst>
              </p:cNvPr>
              <p:cNvGrpSpPr>
                <a:grpSpLocks/>
              </p:cNvGrpSpPr>
              <p:nvPr/>
            </p:nvGrpSpPr>
            <p:grpSpPr bwMode="auto">
              <a:xfrm>
                <a:off x="528" y="1098"/>
                <a:ext cx="4789" cy="3414"/>
                <a:chOff x="328" y="481"/>
                <a:chExt cx="5229" cy="4022"/>
              </a:xfrm>
            </p:grpSpPr>
            <p:grpSp>
              <p:nvGrpSpPr>
                <p:cNvPr id="25" name="Group 7">
                  <a:extLst>
                    <a:ext uri="{FF2B5EF4-FFF2-40B4-BE49-F238E27FC236}">
                      <a16:creationId xmlns:a16="http://schemas.microsoft.com/office/drawing/2014/main" xmlns="" id="{6E8EFD21-7CDF-01C0-9E9F-924E2D513B5D}"/>
                    </a:ext>
                  </a:extLst>
                </p:cNvPr>
                <p:cNvGrpSpPr>
                  <a:grpSpLocks/>
                </p:cNvGrpSpPr>
                <p:nvPr/>
              </p:nvGrpSpPr>
              <p:grpSpPr bwMode="auto">
                <a:xfrm>
                  <a:off x="328" y="481"/>
                  <a:ext cx="5229" cy="4022"/>
                  <a:chOff x="328" y="481"/>
                  <a:chExt cx="5229" cy="4022"/>
                </a:xfrm>
              </p:grpSpPr>
              <p:sp>
                <p:nvSpPr>
                  <p:cNvPr id="27" name="Freeform 8">
                    <a:extLst>
                      <a:ext uri="{FF2B5EF4-FFF2-40B4-BE49-F238E27FC236}">
                        <a16:creationId xmlns:a16="http://schemas.microsoft.com/office/drawing/2014/main" xmlns="" id="{9BBAF620-41DD-5137-BA5E-6F863D583666}"/>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9">
                    <a:extLst>
                      <a:ext uri="{FF2B5EF4-FFF2-40B4-BE49-F238E27FC236}">
                        <a16:creationId xmlns:a16="http://schemas.microsoft.com/office/drawing/2014/main" xmlns="" id="{27728CCE-BFB3-0B74-EB4F-D14CFFFB5A2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0">
                    <a:extLst>
                      <a:ext uri="{FF2B5EF4-FFF2-40B4-BE49-F238E27FC236}">
                        <a16:creationId xmlns:a16="http://schemas.microsoft.com/office/drawing/2014/main" xmlns="" id="{05CFA7E2-85D2-FB3E-74A6-BC8C865B0AD5}"/>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1">
                    <a:extLst>
                      <a:ext uri="{FF2B5EF4-FFF2-40B4-BE49-F238E27FC236}">
                        <a16:creationId xmlns:a16="http://schemas.microsoft.com/office/drawing/2014/main" xmlns="" id="{08507C53-6DF2-B229-9836-3A3FBC7C2A4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12">
                    <a:extLst>
                      <a:ext uri="{FF2B5EF4-FFF2-40B4-BE49-F238E27FC236}">
                        <a16:creationId xmlns:a16="http://schemas.microsoft.com/office/drawing/2014/main" xmlns="" id="{750648E1-BF22-23D5-C8C6-C5ED99F6804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2" name="Group 13">
                    <a:extLst>
                      <a:ext uri="{FF2B5EF4-FFF2-40B4-BE49-F238E27FC236}">
                        <a16:creationId xmlns:a16="http://schemas.microsoft.com/office/drawing/2014/main" xmlns="" id="{8FBAAF85-0F8F-55B2-2617-F2BB3BFBCFAC}"/>
                      </a:ext>
                    </a:extLst>
                  </p:cNvPr>
                  <p:cNvGrpSpPr>
                    <a:grpSpLocks/>
                  </p:cNvGrpSpPr>
                  <p:nvPr/>
                </p:nvGrpSpPr>
                <p:grpSpPr bwMode="auto">
                  <a:xfrm>
                    <a:off x="469" y="481"/>
                    <a:ext cx="4931" cy="3697"/>
                    <a:chOff x="451" y="481"/>
                    <a:chExt cx="4931" cy="3697"/>
                  </a:xfrm>
                </p:grpSpPr>
                <p:sp>
                  <p:nvSpPr>
                    <p:cNvPr id="33" name="Freeform 14">
                      <a:extLst>
                        <a:ext uri="{FF2B5EF4-FFF2-40B4-BE49-F238E27FC236}">
                          <a16:creationId xmlns:a16="http://schemas.microsoft.com/office/drawing/2014/main" xmlns="" id="{75125C8C-2B00-F8B3-F169-7E1D94EEE08F}"/>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4" name="Line 15">
                      <a:extLst>
                        <a:ext uri="{FF2B5EF4-FFF2-40B4-BE49-F238E27FC236}">
                          <a16:creationId xmlns:a16="http://schemas.microsoft.com/office/drawing/2014/main" xmlns="" id="{D2ECCAA0-B44D-6561-6934-A5508E0632E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6" name="Line 16">
                  <a:extLst>
                    <a:ext uri="{FF2B5EF4-FFF2-40B4-BE49-F238E27FC236}">
                      <a16:creationId xmlns:a16="http://schemas.microsoft.com/office/drawing/2014/main" xmlns="" id="{D86AE99E-1A6B-754A-1DF7-55248CDBA5F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4" name="Text Box 17">
                <a:extLst>
                  <a:ext uri="{FF2B5EF4-FFF2-40B4-BE49-F238E27FC236}">
                    <a16:creationId xmlns:a16="http://schemas.microsoft.com/office/drawing/2014/main" xmlns="" id="{60258736-6279-FA50-7195-84ECEFED09C0}"/>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Rectangle 18">
              <a:extLst>
                <a:ext uri="{FF2B5EF4-FFF2-40B4-BE49-F238E27FC236}">
                  <a16:creationId xmlns:a16="http://schemas.microsoft.com/office/drawing/2014/main" xmlns="" id="{ABFDBC51-6285-FD28-F1CA-E6767DDA0EC4}"/>
                </a:ext>
              </a:extLst>
            </p:cNvPr>
            <p:cNvSpPr>
              <a:spLocks noChangeArrowheads="1"/>
            </p:cNvSpPr>
            <p:nvPr/>
          </p:nvSpPr>
          <p:spPr bwMode="auto">
            <a:xfrm>
              <a:off x="143" y="90"/>
              <a:ext cx="3294" cy="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Acts 14:22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NKJV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strengthening the souls of the disciples,  exhorting them to continue in the faith, and saying, "We must through many tribulations   enter the kingdom of God."</a:t>
              </a:r>
            </a:p>
            <a:p>
              <a:pPr marL="0" marR="0">
                <a:spcBef>
                  <a:spcPts val="0"/>
                </a:spcBef>
                <a:spcAft>
                  <a:spcPts val="0"/>
                </a:spcAft>
              </a:pPr>
              <a:endPar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endParaRPr>
            </a:p>
          </p:txBody>
        </p:sp>
      </p:grpSp>
      <p:sp>
        <p:nvSpPr>
          <p:cNvPr id="35" name="TextBox 34">
            <a:extLst>
              <a:ext uri="{FF2B5EF4-FFF2-40B4-BE49-F238E27FC236}">
                <a16:creationId xmlns:a16="http://schemas.microsoft.com/office/drawing/2014/main" xmlns="" id="{F2F064BE-8DD0-D1F5-D91F-30E87EC6BCA9}"/>
              </a:ext>
            </a:extLst>
          </p:cNvPr>
          <p:cNvSpPr txBox="1"/>
          <p:nvPr/>
        </p:nvSpPr>
        <p:spPr>
          <a:xfrm>
            <a:off x="6342042" y="3633434"/>
            <a:ext cx="5636819" cy="1015663"/>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2 Timothy 3:12 </a:t>
            </a:r>
            <a:r>
              <a:rPr lang="en-US" sz="2000" baseline="30000" dirty="0">
                <a:solidFill>
                  <a:srgbClr val="333399"/>
                </a:solidFill>
                <a:latin typeface="Arial" panose="020B0604020202020204" pitchFamily="34" charset="0"/>
                <a:cs typeface="Arial" panose="020B0604020202020204" pitchFamily="34" charset="0"/>
              </a:rPr>
              <a:t>NKJV </a:t>
            </a:r>
          </a:p>
          <a:p>
            <a:r>
              <a:rPr lang="en-US" sz="2000" dirty="0">
                <a:latin typeface="Arial" panose="020B0604020202020204" pitchFamily="34" charset="0"/>
                <a:cs typeface="Arial" panose="020B0604020202020204" pitchFamily="34" charset="0"/>
              </a:rPr>
              <a:t>Yes, and all who desire to live godly in Christ Jesus will suffer persecution.</a:t>
            </a:r>
          </a:p>
        </p:txBody>
      </p:sp>
      <p:sp>
        <p:nvSpPr>
          <p:cNvPr id="36" name="TextBox 35">
            <a:extLst>
              <a:ext uri="{FF2B5EF4-FFF2-40B4-BE49-F238E27FC236}">
                <a16:creationId xmlns:a16="http://schemas.microsoft.com/office/drawing/2014/main" xmlns="" id="{6638B55F-BBFB-C3E5-59AD-D3377E9AADC9}"/>
              </a:ext>
            </a:extLst>
          </p:cNvPr>
          <p:cNvSpPr txBox="1"/>
          <p:nvPr/>
        </p:nvSpPr>
        <p:spPr>
          <a:xfrm>
            <a:off x="6150309" y="5622129"/>
            <a:ext cx="5926317" cy="1323439"/>
          </a:xfrm>
          <a:prstGeom prst="rect">
            <a:avLst/>
          </a:prstGeom>
          <a:noFill/>
        </p:spPr>
        <p:txBody>
          <a:bodyPr wrap="square" rtlCol="0">
            <a:spAutoFit/>
          </a:bodyPr>
          <a:lstStyle/>
          <a:p>
            <a:r>
              <a:rPr lang="en-US" sz="2000" dirty="0">
                <a:effectLst/>
                <a:latin typeface="Arial" panose="020B0604020202020204" pitchFamily="34" charset="0"/>
                <a:ea typeface="Aptos" panose="020B0004020202020204" pitchFamily="34" charset="0"/>
              </a:rPr>
              <a:t>We are not to desire trials, but we are certain to FALL INTO / ENCOUNTER them. </a:t>
            </a:r>
          </a:p>
          <a:p>
            <a:r>
              <a:rPr lang="en-US" sz="2000" dirty="0">
                <a:solidFill>
                  <a:prstClr val="black"/>
                </a:solidFill>
                <a:latin typeface="Arial" panose="020B0604020202020204" pitchFamily="34" charset="0"/>
                <a:ea typeface="Aptos" panose="020B0004020202020204" pitchFamily="34" charset="0"/>
              </a:rPr>
              <a:t>We are not to create hardships, but w</a:t>
            </a:r>
            <a:r>
              <a:rPr lang="en-US" sz="2000" dirty="0">
                <a:effectLst/>
                <a:latin typeface="Arial" panose="020B0604020202020204" pitchFamily="34" charset="0"/>
                <a:ea typeface="Aptos" panose="020B0004020202020204" pitchFamily="34" charset="0"/>
              </a:rPr>
              <a:t>e are to accept them.</a:t>
            </a:r>
            <a:endParaRPr lang="en-US" sz="2000" dirty="0"/>
          </a:p>
        </p:txBody>
      </p:sp>
    </p:spTree>
    <p:extLst>
      <p:ext uri="{BB962C8B-B14F-4D97-AF65-F5344CB8AC3E}">
        <p14:creationId xmlns:p14="http://schemas.microsoft.com/office/powerpoint/2010/main" val="276756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up)">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
                                            <p:txEl>
                                              <p:pRg st="0" end="0"/>
                                            </p:txEl>
                                          </p:spTgt>
                                        </p:tgtEl>
                                        <p:attrNameLst>
                                          <p:attrName>style.visibility</p:attrName>
                                        </p:attrNameLst>
                                      </p:cBhvr>
                                      <p:to>
                                        <p:strVal val="visible"/>
                                      </p:to>
                                    </p:set>
                                    <p:animEffect transition="in" filter="wipe(up)">
                                      <p:cBhvr>
                                        <p:cTn id="17" dur="500"/>
                                        <p:tgtEl>
                                          <p:spTgt spid="3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6">
                                            <p:txEl>
                                              <p:pRg st="1" end="1"/>
                                            </p:txEl>
                                          </p:spTgt>
                                        </p:tgtEl>
                                        <p:attrNameLst>
                                          <p:attrName>style.visibility</p:attrName>
                                        </p:attrNameLst>
                                      </p:cBhvr>
                                      <p:to>
                                        <p:strVal val="visible"/>
                                      </p:to>
                                    </p:set>
                                    <p:animEffect transition="in" filter="wipe(up)">
                                      <p:cBhvr>
                                        <p:cTn id="2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grpSp>
        <p:nvGrpSpPr>
          <p:cNvPr id="3" name="Group 4">
            <a:extLst>
              <a:ext uri="{FF2B5EF4-FFF2-40B4-BE49-F238E27FC236}">
                <a16:creationId xmlns:a16="http://schemas.microsoft.com/office/drawing/2014/main" xmlns="" id="{44741335-E571-EC07-E2D8-158CF3A9531C}"/>
              </a:ext>
            </a:extLst>
          </p:cNvPr>
          <p:cNvGrpSpPr>
            <a:grpSpLocks/>
          </p:cNvGrpSpPr>
          <p:nvPr/>
        </p:nvGrpSpPr>
        <p:grpSpPr bwMode="auto">
          <a:xfrm>
            <a:off x="6133073" y="1927900"/>
            <a:ext cx="6026740" cy="4750221"/>
            <a:chOff x="24" y="40"/>
            <a:chExt cx="3432" cy="4662"/>
          </a:xfrm>
        </p:grpSpPr>
        <p:grpSp>
          <p:nvGrpSpPr>
            <p:cNvPr id="5" name="Group 5">
              <a:extLst>
                <a:ext uri="{FF2B5EF4-FFF2-40B4-BE49-F238E27FC236}">
                  <a16:creationId xmlns:a16="http://schemas.microsoft.com/office/drawing/2014/main" xmlns="" id="{389C6AE9-DC16-EDE1-8694-0AF1081F5209}"/>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xmlns="" id="{EE114403-A515-D76C-6638-2E780AD82908}"/>
                  </a:ext>
                </a:extLst>
              </p:cNvPr>
              <p:cNvGrpSpPr>
                <a:grpSpLocks/>
              </p:cNvGrpSpPr>
              <p:nvPr/>
            </p:nvGrpSpPr>
            <p:grpSpPr bwMode="auto">
              <a:xfrm>
                <a:off x="528" y="1098"/>
                <a:ext cx="4789" cy="3414"/>
                <a:chOff x="328" y="481"/>
                <a:chExt cx="5229" cy="4022"/>
              </a:xfrm>
            </p:grpSpPr>
            <p:grpSp>
              <p:nvGrpSpPr>
                <p:cNvPr id="25" name="Group 7">
                  <a:extLst>
                    <a:ext uri="{FF2B5EF4-FFF2-40B4-BE49-F238E27FC236}">
                      <a16:creationId xmlns:a16="http://schemas.microsoft.com/office/drawing/2014/main" xmlns="" id="{6E8EFD21-7CDF-01C0-9E9F-924E2D513B5D}"/>
                    </a:ext>
                  </a:extLst>
                </p:cNvPr>
                <p:cNvGrpSpPr>
                  <a:grpSpLocks/>
                </p:cNvGrpSpPr>
                <p:nvPr/>
              </p:nvGrpSpPr>
              <p:grpSpPr bwMode="auto">
                <a:xfrm>
                  <a:off x="328" y="481"/>
                  <a:ext cx="5229" cy="4022"/>
                  <a:chOff x="328" y="481"/>
                  <a:chExt cx="5229" cy="4022"/>
                </a:xfrm>
              </p:grpSpPr>
              <p:sp>
                <p:nvSpPr>
                  <p:cNvPr id="27" name="Freeform 8">
                    <a:extLst>
                      <a:ext uri="{FF2B5EF4-FFF2-40B4-BE49-F238E27FC236}">
                        <a16:creationId xmlns:a16="http://schemas.microsoft.com/office/drawing/2014/main" xmlns="" id="{9BBAF620-41DD-5137-BA5E-6F863D583666}"/>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9">
                    <a:extLst>
                      <a:ext uri="{FF2B5EF4-FFF2-40B4-BE49-F238E27FC236}">
                        <a16:creationId xmlns:a16="http://schemas.microsoft.com/office/drawing/2014/main" xmlns="" id="{27728CCE-BFB3-0B74-EB4F-D14CFFFB5A2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0">
                    <a:extLst>
                      <a:ext uri="{FF2B5EF4-FFF2-40B4-BE49-F238E27FC236}">
                        <a16:creationId xmlns:a16="http://schemas.microsoft.com/office/drawing/2014/main" xmlns="" id="{05CFA7E2-85D2-FB3E-74A6-BC8C865B0AD5}"/>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1">
                    <a:extLst>
                      <a:ext uri="{FF2B5EF4-FFF2-40B4-BE49-F238E27FC236}">
                        <a16:creationId xmlns:a16="http://schemas.microsoft.com/office/drawing/2014/main" xmlns="" id="{08507C53-6DF2-B229-9836-3A3FBC7C2A4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12">
                    <a:extLst>
                      <a:ext uri="{FF2B5EF4-FFF2-40B4-BE49-F238E27FC236}">
                        <a16:creationId xmlns:a16="http://schemas.microsoft.com/office/drawing/2014/main" xmlns="" id="{750648E1-BF22-23D5-C8C6-C5ED99F6804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2" name="Group 13">
                    <a:extLst>
                      <a:ext uri="{FF2B5EF4-FFF2-40B4-BE49-F238E27FC236}">
                        <a16:creationId xmlns:a16="http://schemas.microsoft.com/office/drawing/2014/main" xmlns="" id="{8FBAAF85-0F8F-55B2-2617-F2BB3BFBCFAC}"/>
                      </a:ext>
                    </a:extLst>
                  </p:cNvPr>
                  <p:cNvGrpSpPr>
                    <a:grpSpLocks/>
                  </p:cNvGrpSpPr>
                  <p:nvPr/>
                </p:nvGrpSpPr>
                <p:grpSpPr bwMode="auto">
                  <a:xfrm>
                    <a:off x="469" y="481"/>
                    <a:ext cx="4931" cy="3697"/>
                    <a:chOff x="451" y="481"/>
                    <a:chExt cx="4931" cy="3697"/>
                  </a:xfrm>
                </p:grpSpPr>
                <p:sp>
                  <p:nvSpPr>
                    <p:cNvPr id="33" name="Freeform 14">
                      <a:extLst>
                        <a:ext uri="{FF2B5EF4-FFF2-40B4-BE49-F238E27FC236}">
                          <a16:creationId xmlns:a16="http://schemas.microsoft.com/office/drawing/2014/main" xmlns="" id="{75125C8C-2B00-F8B3-F169-7E1D94EEE08F}"/>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4" name="Line 15">
                      <a:extLst>
                        <a:ext uri="{FF2B5EF4-FFF2-40B4-BE49-F238E27FC236}">
                          <a16:creationId xmlns:a16="http://schemas.microsoft.com/office/drawing/2014/main" xmlns="" id="{D2ECCAA0-B44D-6561-6934-A5508E0632E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6" name="Line 16">
                  <a:extLst>
                    <a:ext uri="{FF2B5EF4-FFF2-40B4-BE49-F238E27FC236}">
                      <a16:creationId xmlns:a16="http://schemas.microsoft.com/office/drawing/2014/main" xmlns="" id="{D86AE99E-1A6B-754A-1DF7-55248CDBA5F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4" name="Text Box 17">
                <a:extLst>
                  <a:ext uri="{FF2B5EF4-FFF2-40B4-BE49-F238E27FC236}">
                    <a16:creationId xmlns:a16="http://schemas.microsoft.com/office/drawing/2014/main" xmlns="" id="{60258736-6279-FA50-7195-84ECEFED09C0}"/>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Rectangle 18">
              <a:extLst>
                <a:ext uri="{FF2B5EF4-FFF2-40B4-BE49-F238E27FC236}">
                  <a16:creationId xmlns:a16="http://schemas.microsoft.com/office/drawing/2014/main" xmlns="" id="{ABFDBC51-6285-FD28-F1CA-E6767DDA0EC4}"/>
                </a:ext>
              </a:extLst>
            </p:cNvPr>
            <p:cNvSpPr>
              <a:spLocks noChangeArrowheads="1"/>
            </p:cNvSpPr>
            <p:nvPr/>
          </p:nvSpPr>
          <p:spPr bwMode="auto">
            <a:xfrm>
              <a:off x="143" y="90"/>
              <a:ext cx="3294" cy="3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lang="en-US" sz="2000" dirty="0">
                  <a:solidFill>
                    <a:srgbClr val="333399"/>
                  </a:solidFill>
                  <a:effectLst/>
                  <a:latin typeface="Arial" panose="020B0604020202020204" pitchFamily="34" charset="0"/>
                  <a:ea typeface="Aptos" panose="020B0004020202020204" pitchFamily="34" charset="0"/>
                </a:rPr>
                <a:t>Hebrews 10:32-39 </a:t>
              </a:r>
              <a:r>
                <a:rPr lang="en-US" sz="2000" baseline="30000" dirty="0">
                  <a:solidFill>
                    <a:srgbClr val="333399"/>
                  </a:solidFill>
                  <a:effectLst/>
                  <a:latin typeface="Arial" panose="020B0604020202020204" pitchFamily="34" charset="0"/>
                  <a:ea typeface="Aptos" panose="020B0004020202020204" pitchFamily="34"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lang="en-US" sz="2000" baseline="30000" dirty="0">
                  <a:solidFill>
                    <a:srgbClr val="333399"/>
                  </a:solidFill>
                  <a:effectLst/>
                  <a:latin typeface="Arial" panose="020B0604020202020204" pitchFamily="34" charset="0"/>
                  <a:ea typeface="Aptos" panose="020B0004020202020204" pitchFamily="34" charset="0"/>
                </a:rPr>
                <a:t>32 </a:t>
              </a:r>
              <a:r>
                <a:rPr lang="en-US" sz="2000" dirty="0">
                  <a:effectLst/>
                  <a:latin typeface="Arial" panose="020B0604020202020204" pitchFamily="34" charset="0"/>
                  <a:ea typeface="Aptos" panose="020B0004020202020204" pitchFamily="34" charset="0"/>
                </a:rPr>
                <a:t>But recall the former days in which, </a:t>
              </a:r>
              <a:r>
                <a:rPr lang="en-US" sz="2000" u="sng" dirty="0">
                  <a:effectLst/>
                  <a:latin typeface="Arial" panose="020B0604020202020204" pitchFamily="34" charset="0"/>
                  <a:ea typeface="Aptos" panose="020B0004020202020204" pitchFamily="34" charset="0"/>
                </a:rPr>
                <a:t>after you were illuminated, you endured a great struggle with sufferings</a:t>
              </a:r>
              <a:r>
                <a:rPr lang="en-US" sz="2000" dirty="0">
                  <a:effectLst/>
                  <a:latin typeface="Arial" panose="020B0604020202020204" pitchFamily="34" charset="0"/>
                  <a:ea typeface="Aptos" panose="020B0004020202020204" pitchFamily="34" charset="0"/>
                </a:rPr>
                <a:t>:</a:t>
              </a:r>
              <a:r>
                <a:rPr lang="en-US" sz="2000" baseline="30000" dirty="0">
                  <a:solidFill>
                    <a:srgbClr val="333399"/>
                  </a:solidFill>
                  <a:effectLst/>
                  <a:latin typeface="Arial" panose="020B0604020202020204" pitchFamily="34" charset="0"/>
                  <a:ea typeface="Aptos" panose="020B0004020202020204" pitchFamily="34" charset="0"/>
                </a:rPr>
                <a:t> 33 </a:t>
              </a:r>
              <a:r>
                <a:rPr lang="en-US" sz="2000" dirty="0">
                  <a:effectLst/>
                  <a:latin typeface="Arial" panose="020B0604020202020204" pitchFamily="34" charset="0"/>
                  <a:ea typeface="Aptos" panose="020B0004020202020204" pitchFamily="34" charset="0"/>
                </a:rPr>
                <a:t>partly while you were made a spectacle both by </a:t>
              </a:r>
              <a:r>
                <a:rPr lang="en-US" sz="2000" u="sng" dirty="0">
                  <a:effectLst/>
                  <a:latin typeface="Arial" panose="020B0604020202020204" pitchFamily="34" charset="0"/>
                  <a:ea typeface="Aptos" panose="020B0004020202020204" pitchFamily="34" charset="0"/>
                </a:rPr>
                <a:t>reproaches</a:t>
              </a:r>
              <a:r>
                <a:rPr lang="en-US" sz="2000" dirty="0">
                  <a:effectLst/>
                  <a:latin typeface="Arial" panose="020B0604020202020204" pitchFamily="34" charset="0"/>
                  <a:ea typeface="Aptos" panose="020B0004020202020204" pitchFamily="34" charset="0"/>
                </a:rPr>
                <a:t> and </a:t>
              </a:r>
              <a:r>
                <a:rPr lang="en-US" sz="2000" u="sng" dirty="0">
                  <a:effectLst/>
                  <a:latin typeface="Arial" panose="020B0604020202020204" pitchFamily="34" charset="0"/>
                  <a:ea typeface="Aptos" panose="020B0004020202020204" pitchFamily="34" charset="0"/>
                </a:rPr>
                <a:t>tribulations</a:t>
              </a:r>
              <a:r>
                <a:rPr lang="en-US" sz="2000" dirty="0">
                  <a:effectLst/>
                  <a:latin typeface="Arial" panose="020B0604020202020204" pitchFamily="34" charset="0"/>
                  <a:ea typeface="Aptos" panose="020B0004020202020204" pitchFamily="34" charset="0"/>
                </a:rPr>
                <a:t>, and partly </a:t>
              </a:r>
              <a:r>
                <a:rPr lang="en-US" sz="2000" u="sng" dirty="0">
                  <a:effectLst/>
                  <a:latin typeface="Arial" panose="020B0604020202020204" pitchFamily="34" charset="0"/>
                  <a:ea typeface="Aptos" panose="020B0004020202020204" pitchFamily="34" charset="0"/>
                </a:rPr>
                <a:t>while you became companions of those who were so treated</a:t>
              </a:r>
              <a:r>
                <a:rPr lang="en-US" sz="2000" dirty="0">
                  <a:effectLst/>
                  <a:latin typeface="Arial" panose="020B0604020202020204" pitchFamily="34" charset="0"/>
                  <a:ea typeface="Aptos" panose="020B0004020202020204" pitchFamily="34" charset="0"/>
                </a:rPr>
                <a:t>;</a:t>
              </a:r>
              <a:r>
                <a:rPr lang="en-US" sz="2000" baseline="30000" dirty="0">
                  <a:solidFill>
                    <a:srgbClr val="333399"/>
                  </a:solidFill>
                  <a:effectLst/>
                  <a:latin typeface="Arial" panose="020B0604020202020204" pitchFamily="34" charset="0"/>
                  <a:ea typeface="Aptos" panose="020B0004020202020204" pitchFamily="34" charset="0"/>
                </a:rPr>
                <a:t> 34 </a:t>
              </a:r>
              <a:r>
                <a:rPr lang="en-US" sz="2000" dirty="0">
                  <a:effectLst/>
                  <a:latin typeface="Arial" panose="020B0604020202020204" pitchFamily="34" charset="0"/>
                  <a:ea typeface="Aptos" panose="020B0004020202020204" pitchFamily="34" charset="0"/>
                </a:rPr>
                <a:t>for you had compassion on me in my chains, and joyfully accepted </a:t>
              </a:r>
              <a:r>
                <a:rPr lang="en-US" sz="2000" u="sng" dirty="0">
                  <a:effectLst/>
                  <a:latin typeface="Arial" panose="020B0604020202020204" pitchFamily="34" charset="0"/>
                  <a:ea typeface="Aptos" panose="020B0004020202020204" pitchFamily="34" charset="0"/>
                </a:rPr>
                <a:t>the plundering of your goods</a:t>
              </a:r>
              <a:r>
                <a:rPr lang="en-US" sz="2000" dirty="0">
                  <a:effectLst/>
                  <a:latin typeface="Arial" panose="020B0604020202020204" pitchFamily="34" charset="0"/>
                  <a:ea typeface="Aptos" panose="020B0004020202020204" pitchFamily="34" charset="0"/>
                </a:rPr>
                <a:t>, knowing that you have a better and an enduring possession for yourselves in heaven. </a:t>
              </a:r>
              <a:endPar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grpSp>
        <p:nvGrpSpPr>
          <p:cNvPr id="37" name="Group 4">
            <a:extLst>
              <a:ext uri="{FF2B5EF4-FFF2-40B4-BE49-F238E27FC236}">
                <a16:creationId xmlns:a16="http://schemas.microsoft.com/office/drawing/2014/main" xmlns="" id="{C1C27315-1143-A384-609E-20C4B09A2FB6}"/>
              </a:ext>
            </a:extLst>
          </p:cNvPr>
          <p:cNvGrpSpPr>
            <a:grpSpLocks/>
          </p:cNvGrpSpPr>
          <p:nvPr/>
        </p:nvGrpSpPr>
        <p:grpSpPr bwMode="auto">
          <a:xfrm>
            <a:off x="6130925" y="2080301"/>
            <a:ext cx="6026740" cy="4160016"/>
            <a:chOff x="24" y="40"/>
            <a:chExt cx="3432" cy="4662"/>
          </a:xfrm>
        </p:grpSpPr>
        <p:grpSp>
          <p:nvGrpSpPr>
            <p:cNvPr id="38" name="Group 5">
              <a:extLst>
                <a:ext uri="{FF2B5EF4-FFF2-40B4-BE49-F238E27FC236}">
                  <a16:creationId xmlns:a16="http://schemas.microsoft.com/office/drawing/2014/main" xmlns="" id="{27D4E6A4-D759-AE3F-4E59-38A0DDAF358C}"/>
                </a:ext>
              </a:extLst>
            </p:cNvPr>
            <p:cNvGrpSpPr>
              <a:grpSpLocks/>
            </p:cNvGrpSpPr>
            <p:nvPr/>
          </p:nvGrpSpPr>
          <p:grpSpPr bwMode="auto">
            <a:xfrm>
              <a:off x="24" y="40"/>
              <a:ext cx="3432" cy="4662"/>
              <a:chOff x="528" y="1098"/>
              <a:chExt cx="4789" cy="3414"/>
            </a:xfrm>
          </p:grpSpPr>
          <p:grpSp>
            <p:nvGrpSpPr>
              <p:cNvPr id="40" name="Group 39">
                <a:extLst>
                  <a:ext uri="{FF2B5EF4-FFF2-40B4-BE49-F238E27FC236}">
                    <a16:creationId xmlns:a16="http://schemas.microsoft.com/office/drawing/2014/main" xmlns="" id="{7B615328-5DFD-578F-4F4A-95AA9CF1FAB3}"/>
                  </a:ext>
                </a:extLst>
              </p:cNvPr>
              <p:cNvGrpSpPr>
                <a:grpSpLocks/>
              </p:cNvGrpSpPr>
              <p:nvPr/>
            </p:nvGrpSpPr>
            <p:grpSpPr bwMode="auto">
              <a:xfrm>
                <a:off x="528" y="1098"/>
                <a:ext cx="4789" cy="3414"/>
                <a:chOff x="328" y="481"/>
                <a:chExt cx="5229" cy="4022"/>
              </a:xfrm>
            </p:grpSpPr>
            <p:grpSp>
              <p:nvGrpSpPr>
                <p:cNvPr id="42" name="Group 7">
                  <a:extLst>
                    <a:ext uri="{FF2B5EF4-FFF2-40B4-BE49-F238E27FC236}">
                      <a16:creationId xmlns:a16="http://schemas.microsoft.com/office/drawing/2014/main" xmlns="" id="{159D92CF-290D-99EC-BBC0-59D44571D35C}"/>
                    </a:ext>
                  </a:extLst>
                </p:cNvPr>
                <p:cNvGrpSpPr>
                  <a:grpSpLocks/>
                </p:cNvGrpSpPr>
                <p:nvPr/>
              </p:nvGrpSpPr>
              <p:grpSpPr bwMode="auto">
                <a:xfrm>
                  <a:off x="328" y="481"/>
                  <a:ext cx="5229" cy="4022"/>
                  <a:chOff x="328" y="481"/>
                  <a:chExt cx="5229" cy="4022"/>
                </a:xfrm>
              </p:grpSpPr>
              <p:sp>
                <p:nvSpPr>
                  <p:cNvPr id="44" name="Freeform 8">
                    <a:extLst>
                      <a:ext uri="{FF2B5EF4-FFF2-40B4-BE49-F238E27FC236}">
                        <a16:creationId xmlns:a16="http://schemas.microsoft.com/office/drawing/2014/main" xmlns="" id="{55E5ED08-68FA-8255-7B55-703333D0950B}"/>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9">
                    <a:extLst>
                      <a:ext uri="{FF2B5EF4-FFF2-40B4-BE49-F238E27FC236}">
                        <a16:creationId xmlns:a16="http://schemas.microsoft.com/office/drawing/2014/main" xmlns="" id="{F311C6A1-DF20-0FAF-25EC-ED3A514337BA}"/>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0">
                    <a:extLst>
                      <a:ext uri="{FF2B5EF4-FFF2-40B4-BE49-F238E27FC236}">
                        <a16:creationId xmlns:a16="http://schemas.microsoft.com/office/drawing/2014/main" xmlns="" id="{5F7FDFA6-3893-AC08-BECA-F1FC084592B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11">
                    <a:extLst>
                      <a:ext uri="{FF2B5EF4-FFF2-40B4-BE49-F238E27FC236}">
                        <a16:creationId xmlns:a16="http://schemas.microsoft.com/office/drawing/2014/main" xmlns="" id="{E7355941-01A8-30A6-6B92-0D3754654DF8}"/>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12">
                    <a:extLst>
                      <a:ext uri="{FF2B5EF4-FFF2-40B4-BE49-F238E27FC236}">
                        <a16:creationId xmlns:a16="http://schemas.microsoft.com/office/drawing/2014/main" xmlns="" id="{A8BEC2CA-2CC7-F26D-86B7-B8B7F0BE48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9" name="Group 13">
                    <a:extLst>
                      <a:ext uri="{FF2B5EF4-FFF2-40B4-BE49-F238E27FC236}">
                        <a16:creationId xmlns:a16="http://schemas.microsoft.com/office/drawing/2014/main" xmlns="" id="{7B9D905B-5743-7833-1D5C-A0EF032EF80D}"/>
                      </a:ext>
                    </a:extLst>
                  </p:cNvPr>
                  <p:cNvGrpSpPr>
                    <a:grpSpLocks/>
                  </p:cNvGrpSpPr>
                  <p:nvPr/>
                </p:nvGrpSpPr>
                <p:grpSpPr bwMode="auto">
                  <a:xfrm>
                    <a:off x="469" y="481"/>
                    <a:ext cx="4931" cy="3697"/>
                    <a:chOff x="451" y="481"/>
                    <a:chExt cx="4931" cy="3697"/>
                  </a:xfrm>
                </p:grpSpPr>
                <p:sp>
                  <p:nvSpPr>
                    <p:cNvPr id="50" name="Freeform 14">
                      <a:extLst>
                        <a:ext uri="{FF2B5EF4-FFF2-40B4-BE49-F238E27FC236}">
                          <a16:creationId xmlns:a16="http://schemas.microsoft.com/office/drawing/2014/main" xmlns="" id="{C883C524-DEF6-3974-3681-921C4AAF917C}"/>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1" name="Line 15">
                      <a:extLst>
                        <a:ext uri="{FF2B5EF4-FFF2-40B4-BE49-F238E27FC236}">
                          <a16:creationId xmlns:a16="http://schemas.microsoft.com/office/drawing/2014/main" xmlns="" id="{B48A9734-605B-DF39-6C16-192713F1F8C4}"/>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3" name="Line 16">
                  <a:extLst>
                    <a:ext uri="{FF2B5EF4-FFF2-40B4-BE49-F238E27FC236}">
                      <a16:creationId xmlns:a16="http://schemas.microsoft.com/office/drawing/2014/main" xmlns="" id="{9489F9EB-E7F8-FC1B-C99B-34D04A8F06A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1" name="Text Box 17">
                <a:extLst>
                  <a:ext uri="{FF2B5EF4-FFF2-40B4-BE49-F238E27FC236}">
                    <a16:creationId xmlns:a16="http://schemas.microsoft.com/office/drawing/2014/main" xmlns="" id="{E0CAFDD6-E83D-31E0-C43A-8BB9DC999FC4}"/>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Rectangle 18">
              <a:extLst>
                <a:ext uri="{FF2B5EF4-FFF2-40B4-BE49-F238E27FC236}">
                  <a16:creationId xmlns:a16="http://schemas.microsoft.com/office/drawing/2014/main" xmlns="" id="{F006E50D-285D-70B4-DD74-82DA7361352F}"/>
                </a:ext>
              </a:extLst>
            </p:cNvPr>
            <p:cNvSpPr>
              <a:spLocks noChangeArrowheads="1"/>
            </p:cNvSpPr>
            <p:nvPr/>
          </p:nvSpPr>
          <p:spPr bwMode="auto">
            <a:xfrm>
              <a:off x="143" y="90"/>
              <a:ext cx="3294" cy="2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ea typeface="Aptos" panose="020B0004020202020204" pitchFamily="34" charset="0"/>
                  <a:cs typeface="Times New Roman" panose="02020603050405020304" pitchFamily="18" charset="0"/>
                </a:rPr>
                <a:t>1 Thessalonians 2:14-15 </a:t>
              </a:r>
              <a:r>
                <a:rPr lang="en-US" sz="2000" kern="100" baseline="30000" dirty="0">
                  <a:solidFill>
                    <a:srgbClr val="333399"/>
                  </a:solidFill>
                  <a:effectLst/>
                  <a:ea typeface="Aptos" panose="020B0004020202020204" pitchFamily="34" charset="0"/>
                  <a:cs typeface="Times New Roman" panose="02020603050405020304" pitchFamily="18" charset="0"/>
                </a:rPr>
                <a:t>NKJV </a:t>
              </a:r>
            </a:p>
            <a:p>
              <a:pPr marL="0" marR="0">
                <a:spcBef>
                  <a:spcPts val="0"/>
                </a:spcBef>
                <a:spcAft>
                  <a:spcPts val="0"/>
                </a:spcAft>
              </a:pPr>
              <a:r>
                <a:rPr lang="en-US" sz="2000" kern="100" baseline="30000" dirty="0">
                  <a:solidFill>
                    <a:srgbClr val="333399"/>
                  </a:solidFill>
                  <a:effectLst/>
                  <a:ea typeface="Aptos" panose="020B0004020202020204" pitchFamily="34" charset="0"/>
                  <a:cs typeface="Times New Roman" panose="02020603050405020304" pitchFamily="18" charset="0"/>
                </a:rPr>
                <a:t>14 </a:t>
              </a:r>
              <a:r>
                <a:rPr lang="en-US" sz="2000" kern="100" dirty="0">
                  <a:effectLst/>
                  <a:ea typeface="Aptos" panose="020B0004020202020204" pitchFamily="34" charset="0"/>
                  <a:cs typeface="Times New Roman" panose="02020603050405020304" pitchFamily="18" charset="0"/>
                </a:rPr>
                <a:t>For you, brethren, became imitators of the churches of God which are in Judea in Christ Jesus. For </a:t>
              </a:r>
              <a:r>
                <a:rPr lang="en-US" sz="2000" u="sng" kern="100" dirty="0">
                  <a:effectLst/>
                  <a:ea typeface="Aptos" panose="020B0004020202020204" pitchFamily="34" charset="0"/>
                  <a:cs typeface="Times New Roman" panose="02020603050405020304" pitchFamily="18" charset="0"/>
                </a:rPr>
                <a:t>you</a:t>
              </a:r>
              <a:r>
                <a:rPr lang="en-US" sz="2000" kern="100" dirty="0">
                  <a:effectLst/>
                  <a:ea typeface="Aptos" panose="020B0004020202020204" pitchFamily="34" charset="0"/>
                  <a:cs typeface="Times New Roman" panose="02020603050405020304" pitchFamily="18" charset="0"/>
                </a:rPr>
                <a:t> also </a:t>
              </a:r>
              <a:r>
                <a:rPr lang="en-US" sz="2000" u="sng" kern="100" dirty="0">
                  <a:effectLst/>
                  <a:ea typeface="Aptos" panose="020B0004020202020204" pitchFamily="34" charset="0"/>
                  <a:cs typeface="Times New Roman" panose="02020603050405020304" pitchFamily="18" charset="0"/>
                </a:rPr>
                <a:t>suffered the same things from your own countrymen</a:t>
              </a:r>
              <a:r>
                <a:rPr lang="en-US" sz="2000" kern="100" dirty="0">
                  <a:effectLst/>
                  <a:ea typeface="Aptos" panose="020B0004020202020204" pitchFamily="34" charset="0"/>
                  <a:cs typeface="Times New Roman" panose="02020603050405020304" pitchFamily="18" charset="0"/>
                </a:rPr>
                <a:t>, </a:t>
              </a:r>
              <a:r>
                <a:rPr lang="en-US" sz="2000" u="sng" kern="100" dirty="0">
                  <a:effectLst/>
                  <a:ea typeface="Aptos" panose="020B0004020202020204" pitchFamily="34" charset="0"/>
                  <a:cs typeface="Times New Roman" panose="02020603050405020304" pitchFamily="18" charset="0"/>
                </a:rPr>
                <a:t>just as they did from the Judeans</a:t>
              </a:r>
              <a:r>
                <a:rPr lang="en-US" sz="2000" kern="100" dirty="0">
                  <a:effectLst/>
                  <a:ea typeface="Aptos" panose="020B0004020202020204" pitchFamily="34" charset="0"/>
                  <a:cs typeface="Times New Roman" panose="02020603050405020304" pitchFamily="18" charset="0"/>
                </a:rPr>
                <a:t>,</a:t>
              </a:r>
              <a:r>
                <a:rPr lang="en-US" sz="2000" kern="100" baseline="30000" dirty="0">
                  <a:solidFill>
                    <a:srgbClr val="333399"/>
                  </a:solidFill>
                  <a:effectLst/>
                  <a:ea typeface="Aptos" panose="020B0004020202020204" pitchFamily="34" charset="0"/>
                  <a:cs typeface="Times New Roman" panose="02020603050405020304" pitchFamily="18" charset="0"/>
                </a:rPr>
                <a:t> 15 </a:t>
              </a:r>
              <a:r>
                <a:rPr lang="en-US" sz="2000" u="sng" kern="100" dirty="0">
                  <a:effectLst/>
                  <a:ea typeface="Aptos" panose="020B0004020202020204" pitchFamily="34" charset="0"/>
                  <a:cs typeface="Times New Roman" panose="02020603050405020304" pitchFamily="18" charset="0"/>
                </a:rPr>
                <a:t>who killed both the Lord Jesus and their own prophets</a:t>
              </a:r>
              <a:r>
                <a:rPr lang="en-US" sz="2000" kern="100" dirty="0">
                  <a:effectLst/>
                  <a:ea typeface="Aptos" panose="020B0004020202020204" pitchFamily="34" charset="0"/>
                  <a:cs typeface="Times New Roman" panose="02020603050405020304" pitchFamily="18" charset="0"/>
                </a:rPr>
                <a:t>, </a:t>
              </a:r>
              <a:r>
                <a:rPr lang="en-US" sz="2000" u="sng" kern="100" dirty="0">
                  <a:effectLst/>
                  <a:ea typeface="Aptos" panose="020B0004020202020204" pitchFamily="34" charset="0"/>
                  <a:cs typeface="Times New Roman" panose="02020603050405020304" pitchFamily="18" charset="0"/>
                </a:rPr>
                <a:t>and</a:t>
              </a:r>
              <a:r>
                <a:rPr lang="en-US" sz="2000" kern="100" dirty="0">
                  <a:effectLst/>
                  <a:ea typeface="Aptos" panose="020B0004020202020204" pitchFamily="34" charset="0"/>
                  <a:cs typeface="Times New Roman" panose="02020603050405020304" pitchFamily="18" charset="0"/>
                </a:rPr>
                <a:t> </a:t>
              </a:r>
              <a:r>
                <a:rPr lang="en-US" sz="2000" u="sng" kern="100" dirty="0">
                  <a:effectLst/>
                  <a:ea typeface="Aptos" panose="020B0004020202020204" pitchFamily="34" charset="0"/>
                  <a:cs typeface="Times New Roman" panose="02020603050405020304" pitchFamily="18" charset="0"/>
                </a:rPr>
                <a:t>have persecuted us</a:t>
              </a:r>
              <a:r>
                <a:rPr lang="en-US" sz="2000" kern="100" dirty="0">
                  <a:effectLst/>
                  <a:ea typeface="Aptos" panose="020B0004020202020204" pitchFamily="34" charset="0"/>
                  <a:cs typeface="Times New Roman" panose="02020603050405020304" pitchFamily="18" charset="0"/>
                </a:rPr>
                <a:t>; and they do not please God and are contrary to all men,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grpSp>
        <p:nvGrpSpPr>
          <p:cNvPr id="52" name="Group 4">
            <a:extLst>
              <a:ext uri="{FF2B5EF4-FFF2-40B4-BE49-F238E27FC236}">
                <a16:creationId xmlns:a16="http://schemas.microsoft.com/office/drawing/2014/main" xmlns="" id="{3CD340BD-E147-C651-D71B-EED67179025D}"/>
              </a:ext>
            </a:extLst>
          </p:cNvPr>
          <p:cNvGrpSpPr>
            <a:grpSpLocks/>
          </p:cNvGrpSpPr>
          <p:nvPr/>
        </p:nvGrpSpPr>
        <p:grpSpPr bwMode="auto">
          <a:xfrm>
            <a:off x="6154535" y="2232701"/>
            <a:ext cx="6026740" cy="4160016"/>
            <a:chOff x="24" y="40"/>
            <a:chExt cx="3432" cy="4662"/>
          </a:xfrm>
        </p:grpSpPr>
        <p:grpSp>
          <p:nvGrpSpPr>
            <p:cNvPr id="53" name="Group 5">
              <a:extLst>
                <a:ext uri="{FF2B5EF4-FFF2-40B4-BE49-F238E27FC236}">
                  <a16:creationId xmlns:a16="http://schemas.microsoft.com/office/drawing/2014/main" xmlns="" id="{62183AEA-7AFA-5DFF-5EC5-8E6F485C46B6}"/>
                </a:ext>
              </a:extLst>
            </p:cNvPr>
            <p:cNvGrpSpPr>
              <a:grpSpLocks/>
            </p:cNvGrpSpPr>
            <p:nvPr/>
          </p:nvGrpSpPr>
          <p:grpSpPr bwMode="auto">
            <a:xfrm>
              <a:off x="24" y="40"/>
              <a:ext cx="3432" cy="4662"/>
              <a:chOff x="528" y="1098"/>
              <a:chExt cx="4789" cy="3414"/>
            </a:xfrm>
          </p:grpSpPr>
          <p:grpSp>
            <p:nvGrpSpPr>
              <p:cNvPr id="55" name="Group 54">
                <a:extLst>
                  <a:ext uri="{FF2B5EF4-FFF2-40B4-BE49-F238E27FC236}">
                    <a16:creationId xmlns:a16="http://schemas.microsoft.com/office/drawing/2014/main" xmlns="" id="{66399DCC-2354-B318-D412-17C2E3A1BADF}"/>
                  </a:ext>
                </a:extLst>
              </p:cNvPr>
              <p:cNvGrpSpPr>
                <a:grpSpLocks/>
              </p:cNvGrpSpPr>
              <p:nvPr/>
            </p:nvGrpSpPr>
            <p:grpSpPr bwMode="auto">
              <a:xfrm>
                <a:off x="528" y="1098"/>
                <a:ext cx="4789" cy="3414"/>
                <a:chOff x="328" y="481"/>
                <a:chExt cx="5229" cy="4022"/>
              </a:xfrm>
            </p:grpSpPr>
            <p:grpSp>
              <p:nvGrpSpPr>
                <p:cNvPr id="57" name="Group 7">
                  <a:extLst>
                    <a:ext uri="{FF2B5EF4-FFF2-40B4-BE49-F238E27FC236}">
                      <a16:creationId xmlns:a16="http://schemas.microsoft.com/office/drawing/2014/main" xmlns="" id="{D51198B7-E32F-BE6C-A727-D52AAD112824}"/>
                    </a:ext>
                  </a:extLst>
                </p:cNvPr>
                <p:cNvGrpSpPr>
                  <a:grpSpLocks/>
                </p:cNvGrpSpPr>
                <p:nvPr/>
              </p:nvGrpSpPr>
              <p:grpSpPr bwMode="auto">
                <a:xfrm>
                  <a:off x="328" y="481"/>
                  <a:ext cx="5229" cy="4022"/>
                  <a:chOff x="328" y="481"/>
                  <a:chExt cx="5229" cy="4022"/>
                </a:xfrm>
              </p:grpSpPr>
              <p:sp>
                <p:nvSpPr>
                  <p:cNvPr id="59" name="Freeform 8">
                    <a:extLst>
                      <a:ext uri="{FF2B5EF4-FFF2-40B4-BE49-F238E27FC236}">
                        <a16:creationId xmlns:a16="http://schemas.microsoft.com/office/drawing/2014/main" xmlns="" id="{50B50F87-D44F-E9B1-EF0F-DD8E138268D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9">
                    <a:extLst>
                      <a:ext uri="{FF2B5EF4-FFF2-40B4-BE49-F238E27FC236}">
                        <a16:creationId xmlns:a16="http://schemas.microsoft.com/office/drawing/2014/main" xmlns="" id="{CEA4F746-322C-308D-BCD7-8B8DC96907EA}"/>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10">
                    <a:extLst>
                      <a:ext uri="{FF2B5EF4-FFF2-40B4-BE49-F238E27FC236}">
                        <a16:creationId xmlns:a16="http://schemas.microsoft.com/office/drawing/2014/main" xmlns="" id="{0BCB02BD-F564-6E67-B504-8251A220F113}"/>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1">
                    <a:extLst>
                      <a:ext uri="{FF2B5EF4-FFF2-40B4-BE49-F238E27FC236}">
                        <a16:creationId xmlns:a16="http://schemas.microsoft.com/office/drawing/2014/main" xmlns="" id="{F21F2D38-4C02-C157-AB7C-9F9536B8610E}"/>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2">
                    <a:extLst>
                      <a:ext uri="{FF2B5EF4-FFF2-40B4-BE49-F238E27FC236}">
                        <a16:creationId xmlns:a16="http://schemas.microsoft.com/office/drawing/2014/main" xmlns="" id="{0F8F4BCE-67CA-93ED-F4E6-6CA119D872A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4" name="Group 13">
                    <a:extLst>
                      <a:ext uri="{FF2B5EF4-FFF2-40B4-BE49-F238E27FC236}">
                        <a16:creationId xmlns:a16="http://schemas.microsoft.com/office/drawing/2014/main" xmlns="" id="{625E3986-49DD-4004-39FC-846C16F6B315}"/>
                      </a:ext>
                    </a:extLst>
                  </p:cNvPr>
                  <p:cNvGrpSpPr>
                    <a:grpSpLocks/>
                  </p:cNvGrpSpPr>
                  <p:nvPr/>
                </p:nvGrpSpPr>
                <p:grpSpPr bwMode="auto">
                  <a:xfrm>
                    <a:off x="469" y="481"/>
                    <a:ext cx="4931" cy="3697"/>
                    <a:chOff x="451" y="481"/>
                    <a:chExt cx="4931" cy="3697"/>
                  </a:xfrm>
                </p:grpSpPr>
                <p:sp>
                  <p:nvSpPr>
                    <p:cNvPr id="65" name="Freeform 14">
                      <a:extLst>
                        <a:ext uri="{FF2B5EF4-FFF2-40B4-BE49-F238E27FC236}">
                          <a16:creationId xmlns:a16="http://schemas.microsoft.com/office/drawing/2014/main" xmlns="" id="{82514767-F881-CE9B-E8D1-2B9964FBB7C5}"/>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6" name="Line 15">
                      <a:extLst>
                        <a:ext uri="{FF2B5EF4-FFF2-40B4-BE49-F238E27FC236}">
                          <a16:creationId xmlns:a16="http://schemas.microsoft.com/office/drawing/2014/main" xmlns="" id="{F86D097F-7E32-CC13-817B-42AEDC03BC8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8" name="Line 16">
                  <a:extLst>
                    <a:ext uri="{FF2B5EF4-FFF2-40B4-BE49-F238E27FC236}">
                      <a16:creationId xmlns:a16="http://schemas.microsoft.com/office/drawing/2014/main" xmlns="" id="{B99122AC-0EE7-9B2E-F879-C8ECD34AA8DD}"/>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6" name="Text Box 17">
                <a:extLst>
                  <a:ext uri="{FF2B5EF4-FFF2-40B4-BE49-F238E27FC236}">
                    <a16:creationId xmlns:a16="http://schemas.microsoft.com/office/drawing/2014/main" xmlns="" id="{273DE48A-1F29-D72B-7277-ECA54B2530B8}"/>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4" name="Rectangle 18">
              <a:extLst>
                <a:ext uri="{FF2B5EF4-FFF2-40B4-BE49-F238E27FC236}">
                  <a16:creationId xmlns:a16="http://schemas.microsoft.com/office/drawing/2014/main" xmlns="" id="{EAB08DB9-AABC-D498-E077-A5910FE363A2}"/>
                </a:ext>
              </a:extLst>
            </p:cNvPr>
            <p:cNvSpPr>
              <a:spLocks noChangeArrowheads="1"/>
            </p:cNvSpPr>
            <p:nvPr/>
          </p:nvSpPr>
          <p:spPr bwMode="auto">
            <a:xfrm>
              <a:off x="143" y="90"/>
              <a:ext cx="3294" cy="2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Revelation 2:10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NKJV</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"Do not fear any of those things which you are about to suffer. Indeed, the devil is about to throw some of you into prison, that you may be tested, and you will have tribulation ten days. Be faithful until death, and I will give you the crown of life.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329751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arn(outVertical)">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37"/>
                                        </p:tgtEl>
                                      </p:cBhvr>
                                    </p:animEffect>
                                    <p:set>
                                      <p:cBhvr>
                                        <p:cTn id="22" dur="1" fill="hold">
                                          <p:stCondLst>
                                            <p:cond delay="499"/>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barn(outVertical)">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nodeType="clickEffect">
                                  <p:stCondLst>
                                    <p:cond delay="0"/>
                                  </p:stCondLst>
                                  <p:childTnLst>
                                    <p:animEffect transition="out" filter="barn(inVertical)">
                                      <p:cBhvr>
                                        <p:cTn id="31" dur="500"/>
                                        <p:tgtEl>
                                          <p:spTgt spid="52"/>
                                        </p:tgtEl>
                                      </p:cBhvr>
                                    </p:animEffect>
                                    <p:set>
                                      <p:cBhvr>
                                        <p:cTn id="32" dur="1" fill="hold">
                                          <p:stCondLst>
                                            <p:cond delay="4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00" dirty="0">
                <a:solidFill>
                  <a:prstClr val="black"/>
                </a:solidFill>
                <a:latin typeface="Arial" panose="020B0604020202020204" pitchFamily="34" charset="0"/>
                <a:ea typeface="Aptos" panose="020B0004020202020204" pitchFamily="34" charset="0"/>
                <a:cs typeface="Times New Roman" panose="02020603050405020304" pitchFamily="18" charset="0"/>
              </a:rPr>
              <a:t>2</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74296945"/>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E956E405-C352-B4C5-BA16-48E154A44B0B}"/>
              </a:ext>
            </a:extLst>
          </p:cNvPr>
          <p:cNvSpPr txBox="1"/>
          <p:nvPr/>
        </p:nvSpPr>
        <p:spPr>
          <a:xfrm>
            <a:off x="6413678" y="2240921"/>
            <a:ext cx="5645223" cy="2862322"/>
          </a:xfrm>
          <a:prstGeom prst="rect">
            <a:avLst/>
          </a:prstGeom>
          <a:noFill/>
        </p:spPr>
        <p:txBody>
          <a:bodyPr wrap="square" rtlCol="0">
            <a:spAutoFit/>
          </a:bodyPr>
          <a:lstStyle/>
          <a:p>
            <a:pPr marL="171450" marR="0" indent="-171450">
              <a:spcBef>
                <a:spcPts val="0"/>
              </a:spcBef>
              <a:spcAft>
                <a:spcPts val="0"/>
              </a:spcAft>
              <a:tabLst>
                <a:tab pos="1714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Several kinds of trials are considered in the epistle of </a:t>
            </a:r>
            <a:r>
              <a:rPr lang="en-US" sz="2000" u="sng"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James</a:t>
            </a:r>
            <a:r>
              <a:rPr lang="en-US" sz="2000" kern="100" dirty="0">
                <a:effectLst/>
                <a:latin typeface="Arial" panose="020B0604020202020204" pitchFamily="34" charset="0"/>
                <a:ea typeface="Aptos" panose="020B0004020202020204" pitchFamily="34" charset="0"/>
                <a:cs typeface="Arial" panose="020B0604020202020204" pitchFamily="34" charset="0"/>
              </a:rPr>
              <a:t>:</a:t>
            </a:r>
          </a:p>
          <a:p>
            <a:pPr marL="171450" marR="0" indent="-171450">
              <a:spcBef>
                <a:spcPts val="0"/>
              </a:spcBef>
              <a:spcAft>
                <a:spcPts val="0"/>
              </a:spcAft>
              <a:tabLst>
                <a:tab pos="4635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		Financial reversals –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1:9-11</a:t>
            </a:r>
          </a:p>
          <a:p>
            <a:pPr marL="171450" marR="0" indent="-171450">
              <a:spcBef>
                <a:spcPts val="0"/>
              </a:spcBef>
              <a:spcAft>
                <a:spcPts val="0"/>
              </a:spcAft>
              <a:tabLst>
                <a:tab pos="4635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		Oppression from the rich and powerful –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2:6-7; 5:4, 6</a:t>
            </a:r>
          </a:p>
          <a:p>
            <a:pPr marL="171450" marR="0" indent="-171450">
              <a:spcBef>
                <a:spcPts val="0"/>
              </a:spcBef>
              <a:spcAft>
                <a:spcPts val="0"/>
              </a:spcAft>
              <a:tabLst>
                <a:tab pos="4635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		Suffering –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5:13 </a:t>
            </a:r>
          </a:p>
          <a:p>
            <a:pPr marL="171450" marR="0" indent="-171450">
              <a:spcBef>
                <a:spcPts val="0"/>
              </a:spcBef>
              <a:spcAft>
                <a:spcPts val="0"/>
              </a:spcAft>
              <a:tabLst>
                <a:tab pos="4635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		Sickness –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5:14</a:t>
            </a:r>
          </a:p>
          <a:p>
            <a:pPr marL="171450" marR="0" indent="-171450">
              <a:spcBef>
                <a:spcPts val="0"/>
              </a:spcBef>
              <a:spcAft>
                <a:spcPts val="0"/>
              </a:spcAft>
              <a:tabLst>
                <a:tab pos="463550" algn="l"/>
              </a:tabLst>
            </a:pPr>
            <a:r>
              <a:rPr lang="en-US" sz="2000" kern="100" dirty="0">
                <a:effectLst/>
                <a:latin typeface="Arial" panose="020B0604020202020204" pitchFamily="34" charset="0"/>
                <a:ea typeface="Aptos" panose="020B0004020202020204" pitchFamily="34" charset="0"/>
                <a:cs typeface="Arial" panose="020B0604020202020204" pitchFamily="34" charset="0"/>
              </a:rPr>
              <a:t>		Martyrdom – </a:t>
            </a:r>
            <a:r>
              <a:rPr lang="en-US" sz="2000" kern="100" dirty="0">
                <a:solidFill>
                  <a:srgbClr val="333399"/>
                </a:solidFill>
                <a:effectLst/>
                <a:latin typeface="Arial" panose="020B0604020202020204" pitchFamily="34" charset="0"/>
                <a:ea typeface="Aptos" panose="020B0004020202020204" pitchFamily="34" charset="0"/>
                <a:cs typeface="Arial" panose="020B0604020202020204" pitchFamily="34" charset="0"/>
              </a:rPr>
              <a:t>5:6</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6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Tree>
    <p:extLst>
      <p:ext uri="{BB962C8B-B14F-4D97-AF65-F5344CB8AC3E}">
        <p14:creationId xmlns:p14="http://schemas.microsoft.com/office/powerpoint/2010/main" val="421186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a:spcBef>
                <a:spcPts val="0"/>
              </a:spcBef>
              <a:spcAft>
                <a:spcPts val="0"/>
              </a:spcAft>
            </a:pPr>
            <a:r>
              <a:rPr lang="en-US" sz="2000" b="1" kern="100">
                <a:solidFill>
                  <a:prstClr val="black"/>
                </a:solidFill>
                <a:latin typeface="Arial" panose="020B0604020202020204" pitchFamily="34" charset="0"/>
                <a:ea typeface="Aptos" panose="020B0004020202020204" pitchFamily="34" charset="0"/>
                <a:cs typeface="Times New Roman" panose="02020603050405020304" pitchFamily="18" charset="0"/>
              </a:rPr>
              <a:t>3</a:t>
            </a: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lang="en-US" sz="2000" b="1" kern="100">
                <a:effectLst/>
                <a:latin typeface="Arial" panose="020B0604020202020204" pitchFamily="34" charset="0"/>
                <a:ea typeface="Aptos" panose="020B0004020202020204" pitchFamily="34" charset="0"/>
                <a:cs typeface="Times New Roman" panose="02020603050405020304" pitchFamily="18" charset="0"/>
              </a:rPr>
              <a:t>Trials Test and Strengthen our Faith</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7907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xmlns="" id="{09316933-136D-C476-BBC3-9E4B7DAB5D7C}"/>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362022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24" name="TextBox 23">
            <a:extLst>
              <a:ext uri="{FF2B5EF4-FFF2-40B4-BE49-F238E27FC236}">
                <a16:creationId xmlns:a16="http://schemas.microsoft.com/office/drawing/2014/main" xmlns="" id="{98498E08-1475-4BCD-CA14-EEDAD759F653}"/>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1537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ask of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6" name="TextBox 5">
            <a:extLst>
              <a:ext uri="{FF2B5EF4-FFF2-40B4-BE49-F238E27FC236}">
                <a16:creationId xmlns:a16="http://schemas.microsoft.com/office/drawing/2014/main" xmlns="" id="{454FE3D3-9CB4-FC17-6C2B-C843EB40C007}"/>
              </a:ext>
            </a:extLst>
          </p:cNvPr>
          <p:cNvSpPr txBox="1"/>
          <p:nvPr/>
        </p:nvSpPr>
        <p:spPr>
          <a:xfrm>
            <a:off x="6426559" y="3258350"/>
            <a:ext cx="5046125"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Wisdom</a:t>
            </a:r>
            <a:r>
              <a:rPr lang="en-US" sz="2000" dirty="0">
                <a:latin typeface="Arial" panose="020B0604020202020204" pitchFamily="34" charset="0"/>
                <a:cs typeface="Arial" panose="020B0604020202020204" pitchFamily="34" charset="0"/>
              </a:rPr>
              <a:t> is revealed by God – </a:t>
            </a:r>
            <a:r>
              <a:rPr lang="en-US" sz="2000" dirty="0">
                <a:solidFill>
                  <a:srgbClr val="333399"/>
                </a:solidFill>
                <a:latin typeface="Arial" panose="020B0604020202020204" pitchFamily="34" charset="0"/>
                <a:cs typeface="Arial" panose="020B0604020202020204" pitchFamily="34" charset="0"/>
              </a:rPr>
              <a:t>Prov. 2:1-11</a:t>
            </a:r>
          </a:p>
        </p:txBody>
      </p:sp>
      <p:grpSp>
        <p:nvGrpSpPr>
          <p:cNvPr id="7" name="Group 4">
            <a:extLst>
              <a:ext uri="{FF2B5EF4-FFF2-40B4-BE49-F238E27FC236}">
                <a16:creationId xmlns:a16="http://schemas.microsoft.com/office/drawing/2014/main" xmlns="" id="{2DF5BE04-61AB-DF9B-BC1D-7A54174F3720}"/>
              </a:ext>
            </a:extLst>
          </p:cNvPr>
          <p:cNvGrpSpPr>
            <a:grpSpLocks/>
          </p:cNvGrpSpPr>
          <p:nvPr/>
        </p:nvGrpSpPr>
        <p:grpSpPr bwMode="auto">
          <a:xfrm>
            <a:off x="6103021" y="502275"/>
            <a:ext cx="6026740" cy="7212169"/>
            <a:chOff x="24" y="40"/>
            <a:chExt cx="3432" cy="4711"/>
          </a:xfrm>
        </p:grpSpPr>
        <p:grpSp>
          <p:nvGrpSpPr>
            <p:cNvPr id="24" name="Group 5">
              <a:extLst>
                <a:ext uri="{FF2B5EF4-FFF2-40B4-BE49-F238E27FC236}">
                  <a16:creationId xmlns:a16="http://schemas.microsoft.com/office/drawing/2014/main" xmlns="" id="{24339EC1-A89F-B02C-772A-5E7EA898883C}"/>
                </a:ext>
              </a:extLst>
            </p:cNvPr>
            <p:cNvGrpSpPr>
              <a:grpSpLocks/>
            </p:cNvGrpSpPr>
            <p:nvPr/>
          </p:nvGrpSpPr>
          <p:grpSpPr bwMode="auto">
            <a:xfrm>
              <a:off x="24" y="40"/>
              <a:ext cx="3432" cy="4662"/>
              <a:chOff x="528" y="1098"/>
              <a:chExt cx="4789" cy="3414"/>
            </a:xfrm>
          </p:grpSpPr>
          <p:grpSp>
            <p:nvGrpSpPr>
              <p:cNvPr id="26" name="Group 25">
                <a:extLst>
                  <a:ext uri="{FF2B5EF4-FFF2-40B4-BE49-F238E27FC236}">
                    <a16:creationId xmlns:a16="http://schemas.microsoft.com/office/drawing/2014/main" xmlns="" id="{4F809E6D-5C2A-439D-2E13-D5CC1C78FFBD}"/>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xmlns="" id="{6E87883A-EF1A-9965-4C30-0DFE91AF3471}"/>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xmlns="" id="{197F6B9E-3C28-1413-13E4-9BABC26F39C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xmlns="" id="{5BC4A2DA-CF31-6273-999B-9F2B4A88656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xmlns="" id="{A3EA370D-6391-D220-23A2-D8BC7DDBE51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xmlns="" id="{2FDC181B-3B41-A2E2-3817-E33D187B72F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xmlns="" id="{EFD2BF19-7DF0-A664-E7D1-7956287F264B}"/>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xmlns="" id="{27244207-AA2C-4FE3-7B9D-77F4E94AE48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xmlns="" id="{739CFDB8-4019-C5D1-8D06-0FFD8955A0C1}"/>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xmlns="" id="{75BDB1D1-CB5C-5E1E-DD56-7DB0ADD7E5D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xmlns="" id="{C7EF8671-B780-7B6D-5F29-2E064CAA337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xmlns="" id="{535ECA5A-3BFE-3788-3D9A-9F5EF8CF10CF}"/>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xmlns="" id="{9DE1173A-E01C-7C87-9251-0973B2F71C80}"/>
                </a:ext>
              </a:extLst>
            </p:cNvPr>
            <p:cNvSpPr>
              <a:spLocks noChangeArrowheads="1"/>
            </p:cNvSpPr>
            <p:nvPr/>
          </p:nvSpPr>
          <p:spPr bwMode="auto">
            <a:xfrm>
              <a:off x="143" y="90"/>
              <a:ext cx="3246" cy="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Proverbs 2:1-11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NKJV </a:t>
              </a:r>
            </a:p>
            <a:p>
              <a:pPr marL="0" marR="0">
                <a:spcBef>
                  <a:spcPts val="0"/>
                </a:spcBef>
                <a:spcAft>
                  <a:spcPts val="0"/>
                </a:spcAft>
              </a:pP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1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My son, if you receive my words, And treasure my commands within you,</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2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So that you incline your ear to wisdom, And apply your heart to understanding;</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3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Yes, if you cry out for discernment, And lift up your voice for understanding,</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4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If you seek her as silver,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And search for her as for hidden treasures;</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5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Then you will understand the fear of the LORD, And find the knowledge of God.</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6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For the LORD gives wisdom; From His mouth come knowledge and understanding;</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7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He stores up sound wisdom for the upright; He is a shield to those who walk uprightly;</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8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He guards the paths of justice,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And preserves the way of His saints.</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9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Then you will understand righteousness and justice, Equity and every good path.</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 10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When wisdom enters your heart, And knowledge is pleasant to your soul,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11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Discretion will preserve you; Understanding will keep you,</a:t>
              </a:r>
            </a:p>
            <a:p>
              <a:pPr marL="0" marR="0">
                <a:spcBef>
                  <a:spcPts val="0"/>
                </a:spcBef>
                <a:spcAft>
                  <a:spcPts val="0"/>
                </a:spcAft>
              </a:pPr>
              <a:endParaRPr lang="en-US" sz="2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endParaRPr lang="en-US" sz="2000" kern="100" dirty="0">
                <a:effectLst/>
                <a:latin typeface="Arial" panose="020B0604020202020204" pitchFamily="34" charset="0"/>
                <a:ea typeface="Aptos" panose="020B0004020202020204" pitchFamily="34" charset="0"/>
                <a:cs typeface="Times New Roman" panose="02020603050405020304" pitchFamily="18" charset="0"/>
              </a:endParaRPr>
            </a:p>
          </p:txBody>
        </p:sp>
      </p:grpSp>
      <p:grpSp>
        <p:nvGrpSpPr>
          <p:cNvPr id="39" name="Group 4">
            <a:extLst>
              <a:ext uri="{FF2B5EF4-FFF2-40B4-BE49-F238E27FC236}">
                <a16:creationId xmlns:a16="http://schemas.microsoft.com/office/drawing/2014/main" xmlns="" id="{447AD526-6786-0D70-2D92-7313E5E19E2A}"/>
              </a:ext>
            </a:extLst>
          </p:cNvPr>
          <p:cNvGrpSpPr>
            <a:grpSpLocks/>
          </p:cNvGrpSpPr>
          <p:nvPr/>
        </p:nvGrpSpPr>
        <p:grpSpPr bwMode="auto">
          <a:xfrm>
            <a:off x="6002161" y="3603939"/>
            <a:ext cx="6151202" cy="2298220"/>
            <a:chOff x="24" y="40"/>
            <a:chExt cx="3432" cy="4662"/>
          </a:xfrm>
        </p:grpSpPr>
        <p:grpSp>
          <p:nvGrpSpPr>
            <p:cNvPr id="40" name="Group 5">
              <a:extLst>
                <a:ext uri="{FF2B5EF4-FFF2-40B4-BE49-F238E27FC236}">
                  <a16:creationId xmlns:a16="http://schemas.microsoft.com/office/drawing/2014/main" xmlns="" id="{F7EFB32A-3663-493B-5513-1DBFCC9E6510}"/>
                </a:ext>
              </a:extLst>
            </p:cNvPr>
            <p:cNvGrpSpPr>
              <a:grpSpLocks/>
            </p:cNvGrpSpPr>
            <p:nvPr/>
          </p:nvGrpSpPr>
          <p:grpSpPr bwMode="auto">
            <a:xfrm>
              <a:off x="24" y="40"/>
              <a:ext cx="3432" cy="4662"/>
              <a:chOff x="528" y="1098"/>
              <a:chExt cx="4789" cy="3414"/>
            </a:xfrm>
          </p:grpSpPr>
          <p:grpSp>
            <p:nvGrpSpPr>
              <p:cNvPr id="42" name="Group 41">
                <a:extLst>
                  <a:ext uri="{FF2B5EF4-FFF2-40B4-BE49-F238E27FC236}">
                    <a16:creationId xmlns:a16="http://schemas.microsoft.com/office/drawing/2014/main" xmlns="" id="{84B970D9-944B-3323-7C0C-DEB315BD6273}"/>
                  </a:ext>
                </a:extLst>
              </p:cNvPr>
              <p:cNvGrpSpPr>
                <a:grpSpLocks/>
              </p:cNvGrpSpPr>
              <p:nvPr/>
            </p:nvGrpSpPr>
            <p:grpSpPr bwMode="auto">
              <a:xfrm>
                <a:off x="528" y="1098"/>
                <a:ext cx="4789" cy="3414"/>
                <a:chOff x="328" y="481"/>
                <a:chExt cx="5229" cy="4022"/>
              </a:xfrm>
            </p:grpSpPr>
            <p:grpSp>
              <p:nvGrpSpPr>
                <p:cNvPr id="44" name="Group 7">
                  <a:extLst>
                    <a:ext uri="{FF2B5EF4-FFF2-40B4-BE49-F238E27FC236}">
                      <a16:creationId xmlns:a16="http://schemas.microsoft.com/office/drawing/2014/main" xmlns="" id="{AA259BA6-303D-753B-B220-7A68341DC817}"/>
                    </a:ext>
                  </a:extLst>
                </p:cNvPr>
                <p:cNvGrpSpPr>
                  <a:grpSpLocks/>
                </p:cNvGrpSpPr>
                <p:nvPr/>
              </p:nvGrpSpPr>
              <p:grpSpPr bwMode="auto">
                <a:xfrm>
                  <a:off x="328" y="481"/>
                  <a:ext cx="5229" cy="4022"/>
                  <a:chOff x="328" y="481"/>
                  <a:chExt cx="5229" cy="4022"/>
                </a:xfrm>
              </p:grpSpPr>
              <p:sp>
                <p:nvSpPr>
                  <p:cNvPr id="46" name="Freeform 8">
                    <a:extLst>
                      <a:ext uri="{FF2B5EF4-FFF2-40B4-BE49-F238E27FC236}">
                        <a16:creationId xmlns:a16="http://schemas.microsoft.com/office/drawing/2014/main" xmlns="" id="{282F9F25-81FC-0CBA-15DE-1E3ED99D633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9">
                    <a:extLst>
                      <a:ext uri="{FF2B5EF4-FFF2-40B4-BE49-F238E27FC236}">
                        <a16:creationId xmlns:a16="http://schemas.microsoft.com/office/drawing/2014/main" xmlns="" id="{598258BF-EAF1-9EE7-7A3A-D1F6FF81D1C7}"/>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10">
                    <a:extLst>
                      <a:ext uri="{FF2B5EF4-FFF2-40B4-BE49-F238E27FC236}">
                        <a16:creationId xmlns:a16="http://schemas.microsoft.com/office/drawing/2014/main" xmlns="" id="{46A16A96-5616-16CF-0F76-F567CC03503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1">
                    <a:extLst>
                      <a:ext uri="{FF2B5EF4-FFF2-40B4-BE49-F238E27FC236}">
                        <a16:creationId xmlns:a16="http://schemas.microsoft.com/office/drawing/2014/main" xmlns="" id="{8EF64A02-62ED-11D4-DF8A-39D842ACF1A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2">
                    <a:extLst>
                      <a:ext uri="{FF2B5EF4-FFF2-40B4-BE49-F238E27FC236}">
                        <a16:creationId xmlns:a16="http://schemas.microsoft.com/office/drawing/2014/main" xmlns="" id="{4F1F3809-531F-1B30-AB36-3729D17A706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1" name="Group 13">
                    <a:extLst>
                      <a:ext uri="{FF2B5EF4-FFF2-40B4-BE49-F238E27FC236}">
                        <a16:creationId xmlns:a16="http://schemas.microsoft.com/office/drawing/2014/main" xmlns="" id="{64F84158-9A98-259E-1CAE-24B73BE3F008}"/>
                      </a:ext>
                    </a:extLst>
                  </p:cNvPr>
                  <p:cNvGrpSpPr>
                    <a:grpSpLocks/>
                  </p:cNvGrpSpPr>
                  <p:nvPr/>
                </p:nvGrpSpPr>
                <p:grpSpPr bwMode="auto">
                  <a:xfrm>
                    <a:off x="469" y="481"/>
                    <a:ext cx="4931" cy="3697"/>
                    <a:chOff x="451" y="481"/>
                    <a:chExt cx="4931" cy="3697"/>
                  </a:xfrm>
                </p:grpSpPr>
                <p:sp>
                  <p:nvSpPr>
                    <p:cNvPr id="52" name="Freeform 14">
                      <a:extLst>
                        <a:ext uri="{FF2B5EF4-FFF2-40B4-BE49-F238E27FC236}">
                          <a16:creationId xmlns:a16="http://schemas.microsoft.com/office/drawing/2014/main" xmlns="" id="{88059F99-C91D-ABD8-219F-F7715A2B8BA3}"/>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Line 15">
                      <a:extLst>
                        <a:ext uri="{FF2B5EF4-FFF2-40B4-BE49-F238E27FC236}">
                          <a16:creationId xmlns:a16="http://schemas.microsoft.com/office/drawing/2014/main" xmlns="" id="{BAAA446F-9E70-6569-10DF-DB2CC0FAC72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5" name="Line 16">
                  <a:extLst>
                    <a:ext uri="{FF2B5EF4-FFF2-40B4-BE49-F238E27FC236}">
                      <a16:creationId xmlns:a16="http://schemas.microsoft.com/office/drawing/2014/main" xmlns="" id="{053596DB-39FA-660E-99C3-B8D9C8676AD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3" name="Text Box 17">
                <a:extLst>
                  <a:ext uri="{FF2B5EF4-FFF2-40B4-BE49-F238E27FC236}">
                    <a16:creationId xmlns:a16="http://schemas.microsoft.com/office/drawing/2014/main" xmlns="" id="{4CBC6CA7-ACDB-FEE1-CD6F-D6ED0859747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1" name="Rectangle 18">
              <a:extLst>
                <a:ext uri="{FF2B5EF4-FFF2-40B4-BE49-F238E27FC236}">
                  <a16:creationId xmlns:a16="http://schemas.microsoft.com/office/drawing/2014/main" xmlns="" id="{A540AB8C-6A2A-691C-5D2A-72548843F53D}"/>
                </a:ext>
              </a:extLst>
            </p:cNvPr>
            <p:cNvSpPr>
              <a:spLocks noChangeArrowheads="1"/>
            </p:cNvSpPr>
            <p:nvPr/>
          </p:nvSpPr>
          <p:spPr bwMode="auto">
            <a:xfrm>
              <a:off x="143" y="90"/>
              <a:ext cx="3313" cy="4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Daniel 2:21 </a:t>
              </a:r>
              <a:r>
                <a:rPr lang="en-US" sz="2000" kern="100" baseline="300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NKJV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a:spcBef>
                  <a:spcPts val="0"/>
                </a:spcBef>
                <a:spcAft>
                  <a:spcPts val="0"/>
                </a:spcAft>
              </a:pPr>
              <a:r>
                <a:rPr lang="en-US" sz="2000" kern="100" dirty="0">
                  <a:effectLst/>
                  <a:latin typeface="Arial" panose="020B0604020202020204" pitchFamily="34" charset="0"/>
                  <a:ea typeface="Aptos" panose="020B0004020202020204" pitchFamily="34" charset="0"/>
                  <a:cs typeface="Times New Roman" panose="02020603050405020304" pitchFamily="18" charset="0"/>
                </a:rPr>
                <a:t>And knowledge to those who have understanding.</a:t>
              </a:r>
            </a:p>
            <a:p>
              <a:pPr marL="0" marR="0">
                <a:spcBef>
                  <a:spcPts val="0"/>
                </a:spcBef>
                <a:spcAft>
                  <a:spcPts val="0"/>
                </a:spcAft>
              </a:pPr>
              <a:endParaRPr lang="en-US" sz="2000" kern="100" dirty="0">
                <a:effectLst/>
                <a:latin typeface="Arial" panose="020B0604020202020204" pitchFamily="34" charset="0"/>
                <a:ea typeface="Aptos" panose="020B0004020202020204" pitchFamily="34" charset="0"/>
                <a:cs typeface="Times New Roman" panose="02020603050405020304" pitchFamily="18" charset="0"/>
              </a:endParaRPr>
            </a:p>
          </p:txBody>
        </p:sp>
      </p:grpSp>
      <p:sp>
        <p:nvSpPr>
          <p:cNvPr id="54" name="TextBox 53">
            <a:extLst>
              <a:ext uri="{FF2B5EF4-FFF2-40B4-BE49-F238E27FC236}">
                <a16:creationId xmlns:a16="http://schemas.microsoft.com/office/drawing/2014/main" xmlns="" id="{61304361-1D3F-317F-2E77-D7B026639438}"/>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137664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nodeType="clickEffect">
                                  <p:stCondLst>
                                    <p:cond delay="0"/>
                                  </p:stCondLst>
                                  <p:childTnLst>
                                    <p:animEffect transition="out" filter="barn(inVertic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outVertical)">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2000"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6" name="TextBox 5">
            <a:extLst>
              <a:ext uri="{FF2B5EF4-FFF2-40B4-BE49-F238E27FC236}">
                <a16:creationId xmlns:a16="http://schemas.microsoft.com/office/drawing/2014/main" xmlns="" id="{454FE3D3-9CB4-FC17-6C2B-C843EB40C007}"/>
              </a:ext>
            </a:extLst>
          </p:cNvPr>
          <p:cNvSpPr txBox="1"/>
          <p:nvPr/>
        </p:nvSpPr>
        <p:spPr>
          <a:xfrm>
            <a:off x="6426559" y="3258350"/>
            <a:ext cx="504612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39" name="Group 4">
            <a:extLst>
              <a:ext uri="{FF2B5EF4-FFF2-40B4-BE49-F238E27FC236}">
                <a16:creationId xmlns:a16="http://schemas.microsoft.com/office/drawing/2014/main" xmlns="" id="{447AD526-6786-0D70-2D92-7313E5E19E2A}"/>
              </a:ext>
            </a:extLst>
          </p:cNvPr>
          <p:cNvGrpSpPr>
            <a:grpSpLocks/>
          </p:cNvGrpSpPr>
          <p:nvPr/>
        </p:nvGrpSpPr>
        <p:grpSpPr bwMode="auto">
          <a:xfrm>
            <a:off x="6002161" y="3603939"/>
            <a:ext cx="6151202" cy="2298220"/>
            <a:chOff x="24" y="40"/>
            <a:chExt cx="3432" cy="4662"/>
          </a:xfrm>
        </p:grpSpPr>
        <p:grpSp>
          <p:nvGrpSpPr>
            <p:cNvPr id="40" name="Group 5">
              <a:extLst>
                <a:ext uri="{FF2B5EF4-FFF2-40B4-BE49-F238E27FC236}">
                  <a16:creationId xmlns:a16="http://schemas.microsoft.com/office/drawing/2014/main" xmlns="" id="{F7EFB32A-3663-493B-5513-1DBFCC9E6510}"/>
                </a:ext>
              </a:extLst>
            </p:cNvPr>
            <p:cNvGrpSpPr>
              <a:grpSpLocks/>
            </p:cNvGrpSpPr>
            <p:nvPr/>
          </p:nvGrpSpPr>
          <p:grpSpPr bwMode="auto">
            <a:xfrm>
              <a:off x="24" y="40"/>
              <a:ext cx="3432" cy="4662"/>
              <a:chOff x="528" y="1098"/>
              <a:chExt cx="4789" cy="3414"/>
            </a:xfrm>
          </p:grpSpPr>
          <p:grpSp>
            <p:nvGrpSpPr>
              <p:cNvPr id="42" name="Group 41">
                <a:extLst>
                  <a:ext uri="{FF2B5EF4-FFF2-40B4-BE49-F238E27FC236}">
                    <a16:creationId xmlns:a16="http://schemas.microsoft.com/office/drawing/2014/main" xmlns="" id="{84B970D9-944B-3323-7C0C-DEB315BD6273}"/>
                  </a:ext>
                </a:extLst>
              </p:cNvPr>
              <p:cNvGrpSpPr>
                <a:grpSpLocks/>
              </p:cNvGrpSpPr>
              <p:nvPr/>
            </p:nvGrpSpPr>
            <p:grpSpPr bwMode="auto">
              <a:xfrm>
                <a:off x="528" y="1098"/>
                <a:ext cx="4789" cy="3414"/>
                <a:chOff x="328" y="481"/>
                <a:chExt cx="5229" cy="4022"/>
              </a:xfrm>
            </p:grpSpPr>
            <p:grpSp>
              <p:nvGrpSpPr>
                <p:cNvPr id="44" name="Group 7">
                  <a:extLst>
                    <a:ext uri="{FF2B5EF4-FFF2-40B4-BE49-F238E27FC236}">
                      <a16:creationId xmlns:a16="http://schemas.microsoft.com/office/drawing/2014/main" xmlns="" id="{AA259BA6-303D-753B-B220-7A68341DC817}"/>
                    </a:ext>
                  </a:extLst>
                </p:cNvPr>
                <p:cNvGrpSpPr>
                  <a:grpSpLocks/>
                </p:cNvGrpSpPr>
                <p:nvPr/>
              </p:nvGrpSpPr>
              <p:grpSpPr bwMode="auto">
                <a:xfrm>
                  <a:off x="328" y="481"/>
                  <a:ext cx="5229" cy="4022"/>
                  <a:chOff x="328" y="481"/>
                  <a:chExt cx="5229" cy="4022"/>
                </a:xfrm>
              </p:grpSpPr>
              <p:sp>
                <p:nvSpPr>
                  <p:cNvPr id="46" name="Freeform 8">
                    <a:extLst>
                      <a:ext uri="{FF2B5EF4-FFF2-40B4-BE49-F238E27FC236}">
                        <a16:creationId xmlns:a16="http://schemas.microsoft.com/office/drawing/2014/main" xmlns="" id="{282F9F25-81FC-0CBA-15DE-1E3ED99D633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9">
                    <a:extLst>
                      <a:ext uri="{FF2B5EF4-FFF2-40B4-BE49-F238E27FC236}">
                        <a16:creationId xmlns:a16="http://schemas.microsoft.com/office/drawing/2014/main" xmlns="" id="{598258BF-EAF1-9EE7-7A3A-D1F6FF81D1C7}"/>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10">
                    <a:extLst>
                      <a:ext uri="{FF2B5EF4-FFF2-40B4-BE49-F238E27FC236}">
                        <a16:creationId xmlns:a16="http://schemas.microsoft.com/office/drawing/2014/main" xmlns="" id="{46A16A96-5616-16CF-0F76-F567CC03503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1">
                    <a:extLst>
                      <a:ext uri="{FF2B5EF4-FFF2-40B4-BE49-F238E27FC236}">
                        <a16:creationId xmlns:a16="http://schemas.microsoft.com/office/drawing/2014/main" xmlns="" id="{8EF64A02-62ED-11D4-DF8A-39D842ACF1A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2">
                    <a:extLst>
                      <a:ext uri="{FF2B5EF4-FFF2-40B4-BE49-F238E27FC236}">
                        <a16:creationId xmlns:a16="http://schemas.microsoft.com/office/drawing/2014/main" xmlns="" id="{4F1F3809-531F-1B30-AB36-3729D17A706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1" name="Group 13">
                    <a:extLst>
                      <a:ext uri="{FF2B5EF4-FFF2-40B4-BE49-F238E27FC236}">
                        <a16:creationId xmlns:a16="http://schemas.microsoft.com/office/drawing/2014/main" xmlns="" id="{64F84158-9A98-259E-1CAE-24B73BE3F008}"/>
                      </a:ext>
                    </a:extLst>
                  </p:cNvPr>
                  <p:cNvGrpSpPr>
                    <a:grpSpLocks/>
                  </p:cNvGrpSpPr>
                  <p:nvPr/>
                </p:nvGrpSpPr>
                <p:grpSpPr bwMode="auto">
                  <a:xfrm>
                    <a:off x="469" y="481"/>
                    <a:ext cx="4931" cy="3697"/>
                    <a:chOff x="451" y="481"/>
                    <a:chExt cx="4931" cy="3697"/>
                  </a:xfrm>
                </p:grpSpPr>
                <p:sp>
                  <p:nvSpPr>
                    <p:cNvPr id="52" name="Freeform 14">
                      <a:extLst>
                        <a:ext uri="{FF2B5EF4-FFF2-40B4-BE49-F238E27FC236}">
                          <a16:creationId xmlns:a16="http://schemas.microsoft.com/office/drawing/2014/main" xmlns="" id="{88059F99-C91D-ABD8-219F-F7715A2B8BA3}"/>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Line 15">
                      <a:extLst>
                        <a:ext uri="{FF2B5EF4-FFF2-40B4-BE49-F238E27FC236}">
                          <a16:creationId xmlns:a16="http://schemas.microsoft.com/office/drawing/2014/main" xmlns="" id="{BAAA446F-9E70-6569-10DF-DB2CC0FAC72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5" name="Line 16">
                  <a:extLst>
                    <a:ext uri="{FF2B5EF4-FFF2-40B4-BE49-F238E27FC236}">
                      <a16:creationId xmlns:a16="http://schemas.microsoft.com/office/drawing/2014/main" xmlns="" id="{053596DB-39FA-660E-99C3-B8D9C8676AD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3" name="Text Box 17">
                <a:extLst>
                  <a:ext uri="{FF2B5EF4-FFF2-40B4-BE49-F238E27FC236}">
                    <a16:creationId xmlns:a16="http://schemas.microsoft.com/office/drawing/2014/main" xmlns="" id="{4CBC6CA7-ACDB-FEE1-CD6F-D6ED0859747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1" name="Rectangle 18">
              <a:extLst>
                <a:ext uri="{FF2B5EF4-FFF2-40B4-BE49-F238E27FC236}">
                  <a16:creationId xmlns:a16="http://schemas.microsoft.com/office/drawing/2014/main" xmlns="" id="{A540AB8C-6A2A-691C-5D2A-72548843F53D}"/>
                </a:ext>
              </a:extLst>
            </p:cNvPr>
            <p:cNvSpPr>
              <a:spLocks noChangeArrowheads="1"/>
            </p:cNvSpPr>
            <p:nvPr/>
          </p:nvSpPr>
          <p:spPr bwMode="auto">
            <a:xfrm>
              <a:off x="143" y="90"/>
              <a:ext cx="3313" cy="4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20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understanding.</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
        <p:nvSpPr>
          <p:cNvPr id="54" name="TextBox 53">
            <a:extLst>
              <a:ext uri="{FF2B5EF4-FFF2-40B4-BE49-F238E27FC236}">
                <a16:creationId xmlns:a16="http://schemas.microsoft.com/office/drawing/2014/main" xmlns="" id="{AC8A09DB-8895-567B-D7D6-4CA13598229B}"/>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326676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6" name="TextBox 5">
            <a:extLst>
              <a:ext uri="{FF2B5EF4-FFF2-40B4-BE49-F238E27FC236}">
                <a16:creationId xmlns:a16="http://schemas.microsoft.com/office/drawing/2014/main" xmlns="" id="{454FE3D3-9CB4-FC17-6C2B-C843EB40C007}"/>
              </a:ext>
            </a:extLst>
          </p:cNvPr>
          <p:cNvSpPr txBox="1"/>
          <p:nvPr/>
        </p:nvSpPr>
        <p:spPr>
          <a:xfrm>
            <a:off x="6426559" y="3258350"/>
            <a:ext cx="504612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39" name="Group 4">
            <a:extLst>
              <a:ext uri="{FF2B5EF4-FFF2-40B4-BE49-F238E27FC236}">
                <a16:creationId xmlns:a16="http://schemas.microsoft.com/office/drawing/2014/main" xmlns="" id="{447AD526-6786-0D70-2D92-7313E5E19E2A}"/>
              </a:ext>
            </a:extLst>
          </p:cNvPr>
          <p:cNvGrpSpPr>
            <a:grpSpLocks/>
          </p:cNvGrpSpPr>
          <p:nvPr/>
        </p:nvGrpSpPr>
        <p:grpSpPr bwMode="auto">
          <a:xfrm>
            <a:off x="6002161" y="3603939"/>
            <a:ext cx="6151202" cy="2298220"/>
            <a:chOff x="24" y="40"/>
            <a:chExt cx="3432" cy="4662"/>
          </a:xfrm>
        </p:grpSpPr>
        <p:grpSp>
          <p:nvGrpSpPr>
            <p:cNvPr id="40" name="Group 5">
              <a:extLst>
                <a:ext uri="{FF2B5EF4-FFF2-40B4-BE49-F238E27FC236}">
                  <a16:creationId xmlns:a16="http://schemas.microsoft.com/office/drawing/2014/main" xmlns="" id="{F7EFB32A-3663-493B-5513-1DBFCC9E6510}"/>
                </a:ext>
              </a:extLst>
            </p:cNvPr>
            <p:cNvGrpSpPr>
              <a:grpSpLocks/>
            </p:cNvGrpSpPr>
            <p:nvPr/>
          </p:nvGrpSpPr>
          <p:grpSpPr bwMode="auto">
            <a:xfrm>
              <a:off x="24" y="40"/>
              <a:ext cx="3432" cy="4662"/>
              <a:chOff x="528" y="1098"/>
              <a:chExt cx="4789" cy="3414"/>
            </a:xfrm>
          </p:grpSpPr>
          <p:grpSp>
            <p:nvGrpSpPr>
              <p:cNvPr id="42" name="Group 41">
                <a:extLst>
                  <a:ext uri="{FF2B5EF4-FFF2-40B4-BE49-F238E27FC236}">
                    <a16:creationId xmlns:a16="http://schemas.microsoft.com/office/drawing/2014/main" xmlns="" id="{84B970D9-944B-3323-7C0C-DEB315BD6273}"/>
                  </a:ext>
                </a:extLst>
              </p:cNvPr>
              <p:cNvGrpSpPr>
                <a:grpSpLocks/>
              </p:cNvGrpSpPr>
              <p:nvPr/>
            </p:nvGrpSpPr>
            <p:grpSpPr bwMode="auto">
              <a:xfrm>
                <a:off x="528" y="1098"/>
                <a:ext cx="4789" cy="3414"/>
                <a:chOff x="328" y="481"/>
                <a:chExt cx="5229" cy="4022"/>
              </a:xfrm>
            </p:grpSpPr>
            <p:grpSp>
              <p:nvGrpSpPr>
                <p:cNvPr id="44" name="Group 7">
                  <a:extLst>
                    <a:ext uri="{FF2B5EF4-FFF2-40B4-BE49-F238E27FC236}">
                      <a16:creationId xmlns:a16="http://schemas.microsoft.com/office/drawing/2014/main" xmlns="" id="{AA259BA6-303D-753B-B220-7A68341DC817}"/>
                    </a:ext>
                  </a:extLst>
                </p:cNvPr>
                <p:cNvGrpSpPr>
                  <a:grpSpLocks/>
                </p:cNvGrpSpPr>
                <p:nvPr/>
              </p:nvGrpSpPr>
              <p:grpSpPr bwMode="auto">
                <a:xfrm>
                  <a:off x="328" y="481"/>
                  <a:ext cx="5229" cy="4022"/>
                  <a:chOff x="328" y="481"/>
                  <a:chExt cx="5229" cy="4022"/>
                </a:xfrm>
              </p:grpSpPr>
              <p:sp>
                <p:nvSpPr>
                  <p:cNvPr id="46" name="Freeform 8">
                    <a:extLst>
                      <a:ext uri="{FF2B5EF4-FFF2-40B4-BE49-F238E27FC236}">
                        <a16:creationId xmlns:a16="http://schemas.microsoft.com/office/drawing/2014/main" xmlns="" id="{282F9F25-81FC-0CBA-15DE-1E3ED99D633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9">
                    <a:extLst>
                      <a:ext uri="{FF2B5EF4-FFF2-40B4-BE49-F238E27FC236}">
                        <a16:creationId xmlns:a16="http://schemas.microsoft.com/office/drawing/2014/main" xmlns="" id="{598258BF-EAF1-9EE7-7A3A-D1F6FF81D1C7}"/>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10">
                    <a:extLst>
                      <a:ext uri="{FF2B5EF4-FFF2-40B4-BE49-F238E27FC236}">
                        <a16:creationId xmlns:a16="http://schemas.microsoft.com/office/drawing/2014/main" xmlns="" id="{46A16A96-5616-16CF-0F76-F567CC03503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1">
                    <a:extLst>
                      <a:ext uri="{FF2B5EF4-FFF2-40B4-BE49-F238E27FC236}">
                        <a16:creationId xmlns:a16="http://schemas.microsoft.com/office/drawing/2014/main" xmlns="" id="{8EF64A02-62ED-11D4-DF8A-39D842ACF1A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2">
                    <a:extLst>
                      <a:ext uri="{FF2B5EF4-FFF2-40B4-BE49-F238E27FC236}">
                        <a16:creationId xmlns:a16="http://schemas.microsoft.com/office/drawing/2014/main" xmlns="" id="{4F1F3809-531F-1B30-AB36-3729D17A706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1" name="Group 13">
                    <a:extLst>
                      <a:ext uri="{FF2B5EF4-FFF2-40B4-BE49-F238E27FC236}">
                        <a16:creationId xmlns:a16="http://schemas.microsoft.com/office/drawing/2014/main" xmlns="" id="{64F84158-9A98-259E-1CAE-24B73BE3F008}"/>
                      </a:ext>
                    </a:extLst>
                  </p:cNvPr>
                  <p:cNvGrpSpPr>
                    <a:grpSpLocks/>
                  </p:cNvGrpSpPr>
                  <p:nvPr/>
                </p:nvGrpSpPr>
                <p:grpSpPr bwMode="auto">
                  <a:xfrm>
                    <a:off x="469" y="481"/>
                    <a:ext cx="4931" cy="3697"/>
                    <a:chOff x="451" y="481"/>
                    <a:chExt cx="4931" cy="3697"/>
                  </a:xfrm>
                </p:grpSpPr>
                <p:sp>
                  <p:nvSpPr>
                    <p:cNvPr id="52" name="Freeform 14">
                      <a:extLst>
                        <a:ext uri="{FF2B5EF4-FFF2-40B4-BE49-F238E27FC236}">
                          <a16:creationId xmlns:a16="http://schemas.microsoft.com/office/drawing/2014/main" xmlns="" id="{88059F99-C91D-ABD8-219F-F7715A2B8BA3}"/>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Line 15">
                      <a:extLst>
                        <a:ext uri="{FF2B5EF4-FFF2-40B4-BE49-F238E27FC236}">
                          <a16:creationId xmlns:a16="http://schemas.microsoft.com/office/drawing/2014/main" xmlns="" id="{BAAA446F-9E70-6569-10DF-DB2CC0FAC72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5" name="Line 16">
                  <a:extLst>
                    <a:ext uri="{FF2B5EF4-FFF2-40B4-BE49-F238E27FC236}">
                      <a16:creationId xmlns:a16="http://schemas.microsoft.com/office/drawing/2014/main" xmlns="" id="{053596DB-39FA-660E-99C3-B8D9C8676AD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3" name="Text Box 17">
                <a:extLst>
                  <a:ext uri="{FF2B5EF4-FFF2-40B4-BE49-F238E27FC236}">
                    <a16:creationId xmlns:a16="http://schemas.microsoft.com/office/drawing/2014/main" xmlns="" id="{4CBC6CA7-ACDB-FEE1-CD6F-D6ED0859747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1" name="Rectangle 18">
              <a:extLst>
                <a:ext uri="{FF2B5EF4-FFF2-40B4-BE49-F238E27FC236}">
                  <a16:creationId xmlns:a16="http://schemas.microsoft.com/office/drawing/2014/main" xmlns="" id="{A540AB8C-6A2A-691C-5D2A-72548843F53D}"/>
                </a:ext>
              </a:extLst>
            </p:cNvPr>
            <p:cNvSpPr>
              <a:spLocks noChangeArrowheads="1"/>
            </p:cNvSpPr>
            <p:nvPr/>
          </p:nvSpPr>
          <p:spPr bwMode="auto">
            <a:xfrm>
              <a:off x="143" y="90"/>
              <a:ext cx="3313" cy="4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20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understanding.</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
        <p:nvSpPr>
          <p:cNvPr id="7" name="TextBox 6">
            <a:extLst>
              <a:ext uri="{FF2B5EF4-FFF2-40B4-BE49-F238E27FC236}">
                <a16:creationId xmlns:a16="http://schemas.microsoft.com/office/drawing/2014/main" xmlns="" id="{23F0EFBA-FC30-715D-1F94-6784FC759471}"/>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255839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no doubting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05FBFA63-944B-F90D-CC63-E1483CEA8864}"/>
              </a:ext>
            </a:extLst>
          </p:cNvPr>
          <p:cNvSpPr txBox="1"/>
          <p:nvPr/>
        </p:nvSpPr>
        <p:spPr>
          <a:xfrm>
            <a:off x="6077464" y="559147"/>
            <a:ext cx="62089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says there are </a:t>
            </a: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that will help prepare our minds for the divine purpose behind trials:</a:t>
            </a:r>
            <a:endParaRPr kumimoji="0" lang="en-US"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5C24A838-3DC4-D4A2-7206-A663DB9B30D5}"/>
              </a:ext>
            </a:extLst>
          </p:cNvPr>
          <p:cNvSpPr txBox="1"/>
          <p:nvPr/>
        </p:nvSpPr>
        <p:spPr>
          <a:xfrm>
            <a:off x="6075316" y="1561551"/>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xmlns="" id="{0828D1BC-C286-C08F-865C-7AD6ECEEEF7B}"/>
              </a:ext>
            </a:extLst>
          </p:cNvPr>
          <p:cNvSpPr txBox="1"/>
          <p:nvPr/>
        </p:nvSpPr>
        <p:spPr>
          <a:xfrm>
            <a:off x="6086047" y="1881378"/>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5649142-6942-A2E4-EB29-559533B49F4A}"/>
              </a:ext>
            </a:extLst>
          </p:cNvPr>
          <p:cNvSpPr txBox="1"/>
          <p:nvPr/>
        </p:nvSpPr>
        <p:spPr>
          <a:xfrm>
            <a:off x="6083899" y="2214084"/>
            <a:ext cx="62089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20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8E9B0DD3-716C-0423-17B7-ED0EAC0D31B5}"/>
              </a:ext>
            </a:extLst>
          </p:cNvPr>
          <p:cNvSpPr txBox="1"/>
          <p:nvPr/>
        </p:nvSpPr>
        <p:spPr>
          <a:xfrm>
            <a:off x="6375043" y="2575770"/>
            <a:ext cx="6072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6" name="TextBox 5">
            <a:extLst>
              <a:ext uri="{FF2B5EF4-FFF2-40B4-BE49-F238E27FC236}">
                <a16:creationId xmlns:a16="http://schemas.microsoft.com/office/drawing/2014/main" xmlns="" id="{454FE3D3-9CB4-FC17-6C2B-C843EB40C007}"/>
              </a:ext>
            </a:extLst>
          </p:cNvPr>
          <p:cNvSpPr txBox="1"/>
          <p:nvPr/>
        </p:nvSpPr>
        <p:spPr>
          <a:xfrm>
            <a:off x="6426559" y="3258350"/>
            <a:ext cx="504612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39" name="Group 4">
            <a:extLst>
              <a:ext uri="{FF2B5EF4-FFF2-40B4-BE49-F238E27FC236}">
                <a16:creationId xmlns:a16="http://schemas.microsoft.com/office/drawing/2014/main" xmlns="" id="{447AD526-6786-0D70-2D92-7313E5E19E2A}"/>
              </a:ext>
            </a:extLst>
          </p:cNvPr>
          <p:cNvGrpSpPr>
            <a:grpSpLocks/>
          </p:cNvGrpSpPr>
          <p:nvPr/>
        </p:nvGrpSpPr>
        <p:grpSpPr bwMode="auto">
          <a:xfrm>
            <a:off x="6002161" y="3603939"/>
            <a:ext cx="6151202" cy="2298220"/>
            <a:chOff x="24" y="40"/>
            <a:chExt cx="3432" cy="4662"/>
          </a:xfrm>
        </p:grpSpPr>
        <p:grpSp>
          <p:nvGrpSpPr>
            <p:cNvPr id="40" name="Group 5">
              <a:extLst>
                <a:ext uri="{FF2B5EF4-FFF2-40B4-BE49-F238E27FC236}">
                  <a16:creationId xmlns:a16="http://schemas.microsoft.com/office/drawing/2014/main" xmlns="" id="{F7EFB32A-3663-493B-5513-1DBFCC9E6510}"/>
                </a:ext>
              </a:extLst>
            </p:cNvPr>
            <p:cNvGrpSpPr>
              <a:grpSpLocks/>
            </p:cNvGrpSpPr>
            <p:nvPr/>
          </p:nvGrpSpPr>
          <p:grpSpPr bwMode="auto">
            <a:xfrm>
              <a:off x="24" y="40"/>
              <a:ext cx="3432" cy="4662"/>
              <a:chOff x="528" y="1098"/>
              <a:chExt cx="4789" cy="3414"/>
            </a:xfrm>
          </p:grpSpPr>
          <p:grpSp>
            <p:nvGrpSpPr>
              <p:cNvPr id="42" name="Group 41">
                <a:extLst>
                  <a:ext uri="{FF2B5EF4-FFF2-40B4-BE49-F238E27FC236}">
                    <a16:creationId xmlns:a16="http://schemas.microsoft.com/office/drawing/2014/main" xmlns="" id="{84B970D9-944B-3323-7C0C-DEB315BD6273}"/>
                  </a:ext>
                </a:extLst>
              </p:cNvPr>
              <p:cNvGrpSpPr>
                <a:grpSpLocks/>
              </p:cNvGrpSpPr>
              <p:nvPr/>
            </p:nvGrpSpPr>
            <p:grpSpPr bwMode="auto">
              <a:xfrm>
                <a:off x="528" y="1098"/>
                <a:ext cx="4789" cy="3414"/>
                <a:chOff x="328" y="481"/>
                <a:chExt cx="5229" cy="4022"/>
              </a:xfrm>
            </p:grpSpPr>
            <p:grpSp>
              <p:nvGrpSpPr>
                <p:cNvPr id="44" name="Group 7">
                  <a:extLst>
                    <a:ext uri="{FF2B5EF4-FFF2-40B4-BE49-F238E27FC236}">
                      <a16:creationId xmlns:a16="http://schemas.microsoft.com/office/drawing/2014/main" xmlns="" id="{AA259BA6-303D-753B-B220-7A68341DC817}"/>
                    </a:ext>
                  </a:extLst>
                </p:cNvPr>
                <p:cNvGrpSpPr>
                  <a:grpSpLocks/>
                </p:cNvGrpSpPr>
                <p:nvPr/>
              </p:nvGrpSpPr>
              <p:grpSpPr bwMode="auto">
                <a:xfrm>
                  <a:off x="328" y="481"/>
                  <a:ext cx="5229" cy="4022"/>
                  <a:chOff x="328" y="481"/>
                  <a:chExt cx="5229" cy="4022"/>
                </a:xfrm>
              </p:grpSpPr>
              <p:sp>
                <p:nvSpPr>
                  <p:cNvPr id="46" name="Freeform 8">
                    <a:extLst>
                      <a:ext uri="{FF2B5EF4-FFF2-40B4-BE49-F238E27FC236}">
                        <a16:creationId xmlns:a16="http://schemas.microsoft.com/office/drawing/2014/main" xmlns="" id="{282F9F25-81FC-0CBA-15DE-1E3ED99D633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9">
                    <a:extLst>
                      <a:ext uri="{FF2B5EF4-FFF2-40B4-BE49-F238E27FC236}">
                        <a16:creationId xmlns:a16="http://schemas.microsoft.com/office/drawing/2014/main" xmlns="" id="{598258BF-EAF1-9EE7-7A3A-D1F6FF81D1C7}"/>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10">
                    <a:extLst>
                      <a:ext uri="{FF2B5EF4-FFF2-40B4-BE49-F238E27FC236}">
                        <a16:creationId xmlns:a16="http://schemas.microsoft.com/office/drawing/2014/main" xmlns="" id="{46A16A96-5616-16CF-0F76-F567CC03503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1">
                    <a:extLst>
                      <a:ext uri="{FF2B5EF4-FFF2-40B4-BE49-F238E27FC236}">
                        <a16:creationId xmlns:a16="http://schemas.microsoft.com/office/drawing/2014/main" xmlns="" id="{8EF64A02-62ED-11D4-DF8A-39D842ACF1A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2">
                    <a:extLst>
                      <a:ext uri="{FF2B5EF4-FFF2-40B4-BE49-F238E27FC236}">
                        <a16:creationId xmlns:a16="http://schemas.microsoft.com/office/drawing/2014/main" xmlns="" id="{4F1F3809-531F-1B30-AB36-3729D17A706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1" name="Group 13">
                    <a:extLst>
                      <a:ext uri="{FF2B5EF4-FFF2-40B4-BE49-F238E27FC236}">
                        <a16:creationId xmlns:a16="http://schemas.microsoft.com/office/drawing/2014/main" xmlns="" id="{64F84158-9A98-259E-1CAE-24B73BE3F008}"/>
                      </a:ext>
                    </a:extLst>
                  </p:cNvPr>
                  <p:cNvGrpSpPr>
                    <a:grpSpLocks/>
                  </p:cNvGrpSpPr>
                  <p:nvPr/>
                </p:nvGrpSpPr>
                <p:grpSpPr bwMode="auto">
                  <a:xfrm>
                    <a:off x="469" y="481"/>
                    <a:ext cx="4931" cy="3697"/>
                    <a:chOff x="451" y="481"/>
                    <a:chExt cx="4931" cy="3697"/>
                  </a:xfrm>
                </p:grpSpPr>
                <p:sp>
                  <p:nvSpPr>
                    <p:cNvPr id="52" name="Freeform 14">
                      <a:extLst>
                        <a:ext uri="{FF2B5EF4-FFF2-40B4-BE49-F238E27FC236}">
                          <a16:creationId xmlns:a16="http://schemas.microsoft.com/office/drawing/2014/main" xmlns="" id="{88059F99-C91D-ABD8-219F-F7715A2B8BA3}"/>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Line 15">
                      <a:extLst>
                        <a:ext uri="{FF2B5EF4-FFF2-40B4-BE49-F238E27FC236}">
                          <a16:creationId xmlns:a16="http://schemas.microsoft.com/office/drawing/2014/main" xmlns="" id="{BAAA446F-9E70-6569-10DF-DB2CC0FAC72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5" name="Line 16">
                  <a:extLst>
                    <a:ext uri="{FF2B5EF4-FFF2-40B4-BE49-F238E27FC236}">
                      <a16:creationId xmlns:a16="http://schemas.microsoft.com/office/drawing/2014/main" xmlns="" id="{053596DB-39FA-660E-99C3-B8D9C8676AD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3" name="Text Box 17">
                <a:extLst>
                  <a:ext uri="{FF2B5EF4-FFF2-40B4-BE49-F238E27FC236}">
                    <a16:creationId xmlns:a16="http://schemas.microsoft.com/office/drawing/2014/main" xmlns="" id="{4CBC6CA7-ACDB-FEE1-CD6F-D6ED0859747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1" name="Rectangle 18">
              <a:extLst>
                <a:ext uri="{FF2B5EF4-FFF2-40B4-BE49-F238E27FC236}">
                  <a16:creationId xmlns:a16="http://schemas.microsoft.com/office/drawing/2014/main" xmlns="" id="{A540AB8C-6A2A-691C-5D2A-72548843F53D}"/>
                </a:ext>
              </a:extLst>
            </p:cNvPr>
            <p:cNvSpPr>
              <a:spLocks noChangeArrowheads="1"/>
            </p:cNvSpPr>
            <p:nvPr/>
          </p:nvSpPr>
          <p:spPr bwMode="auto">
            <a:xfrm>
              <a:off x="143" y="90"/>
              <a:ext cx="3313" cy="4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20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understanding.</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
        <p:nvSpPr>
          <p:cNvPr id="7" name="TextBox 6">
            <a:extLst>
              <a:ext uri="{FF2B5EF4-FFF2-40B4-BE49-F238E27FC236}">
                <a16:creationId xmlns:a16="http://schemas.microsoft.com/office/drawing/2014/main" xmlns="" id="{DAB0BB9B-C3C3-AC4F-E45D-46081868345E}"/>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55451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 that you may be perfect and complete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20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no doubting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7" name="TextBox 6">
            <a:extLst>
              <a:ext uri="{FF2B5EF4-FFF2-40B4-BE49-F238E27FC236}">
                <a16:creationId xmlns:a16="http://schemas.microsoft.com/office/drawing/2014/main" xmlns="" id="{60D6EBD4-9231-FCCF-C4BE-506D45D89DE1}"/>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229129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1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5BC852F9-B50A-4863-787C-88077A2236E4}"/>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480790773"/>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1:1-11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noProof="0" dirty="0">
                <a:ln>
                  <a:noFill/>
                </a:ln>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Let the lowly brother glory in his exaltation,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but the rich in his humiliation, because as a flower of the field he will pass away.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For no sooner has the sun risen with a burning heat than it withers the grass; its flower falls, and its beautiful appearance perishes. So the rich man also will fade away in his pursuits. </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5BC852F9-B50A-4863-787C-88077A2236E4}"/>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
        <p:nvSpPr>
          <p:cNvPr id="3" name="TextBox 2">
            <a:extLst>
              <a:ext uri="{FF2B5EF4-FFF2-40B4-BE49-F238E27FC236}">
                <a16:creationId xmlns:a16="http://schemas.microsoft.com/office/drawing/2014/main" xmlns="" id="{11102108-0AC3-F8F5-2474-3CB6D5619A9B}"/>
              </a:ext>
            </a:extLst>
          </p:cNvPr>
          <p:cNvSpPr txBox="1"/>
          <p:nvPr/>
        </p:nvSpPr>
        <p:spPr>
          <a:xfrm>
            <a:off x="6130342" y="614035"/>
            <a:ext cx="5672450"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Trials develop new dignity in Christ </a:t>
            </a:r>
            <a:r>
              <a:rPr lang="en-US" sz="2000" b="1" dirty="0">
                <a:solidFill>
                  <a:srgbClr val="333399"/>
                </a:solidFill>
                <a:latin typeface="Arial" panose="020B0604020202020204" pitchFamily="34" charset="0"/>
                <a:cs typeface="Arial" panose="020B0604020202020204" pitchFamily="34" charset="0"/>
              </a:rPr>
              <a:t>– vv. 9-11</a:t>
            </a:r>
          </a:p>
        </p:txBody>
      </p:sp>
      <p:sp>
        <p:nvSpPr>
          <p:cNvPr id="4" name="TextBox 3">
            <a:extLst>
              <a:ext uri="{FF2B5EF4-FFF2-40B4-BE49-F238E27FC236}">
                <a16:creationId xmlns:a16="http://schemas.microsoft.com/office/drawing/2014/main" xmlns="" id="{8B0D95AF-52AF-A1B7-21A8-8B7CD8829334}"/>
              </a:ext>
            </a:extLst>
          </p:cNvPr>
          <p:cNvSpPr txBox="1"/>
          <p:nvPr/>
        </p:nvSpPr>
        <p:spPr>
          <a:xfrm>
            <a:off x="6156100" y="991670"/>
            <a:ext cx="6181861" cy="409342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Our new glory (identification/dignity/character) is     “in Christ;” it is not determined by poverty, or wealth.</a:t>
            </a:r>
          </a:p>
          <a:p>
            <a:r>
              <a:rPr lang="en-US" sz="2000" dirty="0">
                <a:latin typeface="Arial" panose="020B0604020202020204" pitchFamily="34" charset="0"/>
                <a:cs typeface="Arial" panose="020B0604020202020204" pitchFamily="34" charset="0"/>
              </a:rPr>
              <a:t>The wisdom that is from above has taught us that it  is impossible to serve two masters (like the double-minded person of </a:t>
            </a:r>
            <a:r>
              <a:rPr lang="en-US" sz="2000" dirty="0">
                <a:solidFill>
                  <a:srgbClr val="333399"/>
                </a:solidFill>
                <a:latin typeface="Arial" panose="020B0604020202020204" pitchFamily="34" charset="0"/>
                <a:cs typeface="Arial" panose="020B0604020202020204" pitchFamily="34" charset="0"/>
              </a:rPr>
              <a:t>verse 8</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The rich have learned that they cannot trust in their riches, but must thank God for them and use them   to His glory, rather than their own.</a:t>
            </a:r>
          </a:p>
          <a:p>
            <a:r>
              <a:rPr lang="en-US" sz="2000" dirty="0">
                <a:latin typeface="Arial" panose="020B0604020202020204" pitchFamily="34" charset="0"/>
                <a:cs typeface="Arial" panose="020B0604020202020204" pitchFamily="34" charset="0"/>
              </a:rPr>
              <a:t>Trials may be such for the rich that they experience  a financial reversal, and their riches “fade away.” However, they, long ago, ceased to glory in their wealth; they have learned to put all of their trust in God.</a:t>
            </a:r>
          </a:p>
        </p:txBody>
      </p:sp>
      <p:grpSp>
        <p:nvGrpSpPr>
          <p:cNvPr id="5" name="Group 4">
            <a:extLst>
              <a:ext uri="{FF2B5EF4-FFF2-40B4-BE49-F238E27FC236}">
                <a16:creationId xmlns:a16="http://schemas.microsoft.com/office/drawing/2014/main" xmlns="" id="{5C54EE23-BC6F-3FB1-20CE-6EC0E7764574}"/>
              </a:ext>
            </a:extLst>
          </p:cNvPr>
          <p:cNvGrpSpPr>
            <a:grpSpLocks/>
          </p:cNvGrpSpPr>
          <p:nvPr/>
        </p:nvGrpSpPr>
        <p:grpSpPr bwMode="auto">
          <a:xfrm>
            <a:off x="6002161" y="3513784"/>
            <a:ext cx="6151202" cy="3061210"/>
            <a:chOff x="24" y="40"/>
            <a:chExt cx="3432" cy="4662"/>
          </a:xfrm>
        </p:grpSpPr>
        <p:grpSp>
          <p:nvGrpSpPr>
            <p:cNvPr id="6" name="Group 5">
              <a:extLst>
                <a:ext uri="{FF2B5EF4-FFF2-40B4-BE49-F238E27FC236}">
                  <a16:creationId xmlns:a16="http://schemas.microsoft.com/office/drawing/2014/main" xmlns="" id="{60688D49-89BC-1634-022C-A368D02BAC99}"/>
                </a:ext>
              </a:extLst>
            </p:cNvPr>
            <p:cNvGrpSpPr>
              <a:grpSpLocks/>
            </p:cNvGrpSpPr>
            <p:nvPr/>
          </p:nvGrpSpPr>
          <p:grpSpPr bwMode="auto">
            <a:xfrm>
              <a:off x="24" y="40"/>
              <a:ext cx="3432" cy="4662"/>
              <a:chOff x="528" y="1098"/>
              <a:chExt cx="4789" cy="3414"/>
            </a:xfrm>
          </p:grpSpPr>
          <p:grpSp>
            <p:nvGrpSpPr>
              <p:cNvPr id="24" name="Group 23">
                <a:extLst>
                  <a:ext uri="{FF2B5EF4-FFF2-40B4-BE49-F238E27FC236}">
                    <a16:creationId xmlns:a16="http://schemas.microsoft.com/office/drawing/2014/main" xmlns="" id="{BF0FC6B5-56C0-54C4-22B3-01F1E12634FF}"/>
                  </a:ext>
                </a:extLst>
              </p:cNvPr>
              <p:cNvGrpSpPr>
                <a:grpSpLocks/>
              </p:cNvGrpSpPr>
              <p:nvPr/>
            </p:nvGrpSpPr>
            <p:grpSpPr bwMode="auto">
              <a:xfrm>
                <a:off x="528" y="1098"/>
                <a:ext cx="4789" cy="3414"/>
                <a:chOff x="328" y="481"/>
                <a:chExt cx="5229" cy="4022"/>
              </a:xfrm>
            </p:grpSpPr>
            <p:grpSp>
              <p:nvGrpSpPr>
                <p:cNvPr id="26" name="Group 7">
                  <a:extLst>
                    <a:ext uri="{FF2B5EF4-FFF2-40B4-BE49-F238E27FC236}">
                      <a16:creationId xmlns:a16="http://schemas.microsoft.com/office/drawing/2014/main" xmlns="" id="{E824CA50-8D22-40D0-1886-96FF06FE9E51}"/>
                    </a:ext>
                  </a:extLst>
                </p:cNvPr>
                <p:cNvGrpSpPr>
                  <a:grpSpLocks/>
                </p:cNvGrpSpPr>
                <p:nvPr/>
              </p:nvGrpSpPr>
              <p:grpSpPr bwMode="auto">
                <a:xfrm>
                  <a:off x="328" y="481"/>
                  <a:ext cx="5229" cy="4022"/>
                  <a:chOff x="328" y="481"/>
                  <a:chExt cx="5229" cy="4022"/>
                </a:xfrm>
              </p:grpSpPr>
              <p:sp>
                <p:nvSpPr>
                  <p:cNvPr id="28" name="Freeform 8">
                    <a:extLst>
                      <a:ext uri="{FF2B5EF4-FFF2-40B4-BE49-F238E27FC236}">
                        <a16:creationId xmlns:a16="http://schemas.microsoft.com/office/drawing/2014/main" xmlns="" id="{675CE406-9420-DD31-B0BA-26866245E9E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9">
                    <a:extLst>
                      <a:ext uri="{FF2B5EF4-FFF2-40B4-BE49-F238E27FC236}">
                        <a16:creationId xmlns:a16="http://schemas.microsoft.com/office/drawing/2014/main" xmlns="" id="{F79EC3B6-FD81-1BDC-25BC-B9D60E80D9CA}"/>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0">
                    <a:extLst>
                      <a:ext uri="{FF2B5EF4-FFF2-40B4-BE49-F238E27FC236}">
                        <a16:creationId xmlns:a16="http://schemas.microsoft.com/office/drawing/2014/main" xmlns="" id="{7B46F032-4820-0F94-294E-523944674DBD}"/>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11">
                    <a:extLst>
                      <a:ext uri="{FF2B5EF4-FFF2-40B4-BE49-F238E27FC236}">
                        <a16:creationId xmlns:a16="http://schemas.microsoft.com/office/drawing/2014/main" xmlns="" id="{DD867A8C-706C-4CE8-E5D3-221619ACDB67}"/>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2">
                    <a:extLst>
                      <a:ext uri="{FF2B5EF4-FFF2-40B4-BE49-F238E27FC236}">
                        <a16:creationId xmlns:a16="http://schemas.microsoft.com/office/drawing/2014/main" xmlns="" id="{D3F6CF03-DAAB-899D-F923-5932E9FF5B31}"/>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3" name="Group 13">
                    <a:extLst>
                      <a:ext uri="{FF2B5EF4-FFF2-40B4-BE49-F238E27FC236}">
                        <a16:creationId xmlns:a16="http://schemas.microsoft.com/office/drawing/2014/main" xmlns="" id="{A34A9331-096B-2D85-461B-69806891EB51}"/>
                      </a:ext>
                    </a:extLst>
                  </p:cNvPr>
                  <p:cNvGrpSpPr>
                    <a:grpSpLocks/>
                  </p:cNvGrpSpPr>
                  <p:nvPr/>
                </p:nvGrpSpPr>
                <p:grpSpPr bwMode="auto">
                  <a:xfrm>
                    <a:off x="469" y="481"/>
                    <a:ext cx="4931" cy="3697"/>
                    <a:chOff x="451" y="481"/>
                    <a:chExt cx="4931" cy="3697"/>
                  </a:xfrm>
                </p:grpSpPr>
                <p:sp>
                  <p:nvSpPr>
                    <p:cNvPr id="34" name="Freeform 14">
                      <a:extLst>
                        <a:ext uri="{FF2B5EF4-FFF2-40B4-BE49-F238E27FC236}">
                          <a16:creationId xmlns:a16="http://schemas.microsoft.com/office/drawing/2014/main" xmlns="" id="{C331BF86-AAC4-E2A2-53F9-D84796A6561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5" name="Line 15">
                      <a:extLst>
                        <a:ext uri="{FF2B5EF4-FFF2-40B4-BE49-F238E27FC236}">
                          <a16:creationId xmlns:a16="http://schemas.microsoft.com/office/drawing/2014/main" xmlns="" id="{8A5F70BE-E1F4-0C58-134F-2E1580F8E45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7" name="Line 16">
                  <a:extLst>
                    <a:ext uri="{FF2B5EF4-FFF2-40B4-BE49-F238E27FC236}">
                      <a16:creationId xmlns:a16="http://schemas.microsoft.com/office/drawing/2014/main" xmlns="" id="{272D26C7-072D-C107-D8C2-941DFC4C806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Text Box 17">
                <a:extLst>
                  <a:ext uri="{FF2B5EF4-FFF2-40B4-BE49-F238E27FC236}">
                    <a16:creationId xmlns:a16="http://schemas.microsoft.com/office/drawing/2014/main" xmlns="" id="{37568252-DD3D-0237-D206-78D8CD86DE97}"/>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Rectangle 18">
              <a:extLst>
                <a:ext uri="{FF2B5EF4-FFF2-40B4-BE49-F238E27FC236}">
                  <a16:creationId xmlns:a16="http://schemas.microsoft.com/office/drawing/2014/main" xmlns="" id="{B672BDF1-D73A-4409-59C5-46B9D923D36B}"/>
                </a:ext>
              </a:extLst>
            </p:cNvPr>
            <p:cNvSpPr>
              <a:spLocks noChangeArrowheads="1"/>
            </p:cNvSpPr>
            <p:nvPr/>
          </p:nvSpPr>
          <p:spPr bwMode="auto">
            <a:xfrm>
              <a:off x="143" y="90"/>
              <a:ext cx="3313" cy="3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1 Timothy 6:17-18 </a:t>
              </a:r>
              <a:r>
                <a:rPr kumimoji="0" lang="en-US" sz="20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effectLst/>
                  <a:uLnTx/>
                  <a:uFillTx/>
                  <a:latin typeface="Arial" panose="020B0604020202020204" pitchFamily="34" charset="0"/>
                  <a:ea typeface="Aptos" panose="020B0004020202020204" pitchFamily="34" charset="0"/>
                  <a:cs typeface="Times New Roman" panose="02020603050405020304" pitchFamily="18" charset="0"/>
                </a:rPr>
                <a:t>Command those who are rich in this present age not to be haughty, nor to trust in uncertain riches but in the living God, who gives us richly all things to enjoy. </a:t>
              </a:r>
              <a:r>
                <a:rPr kumimoji="0" lang="en-US" sz="20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18 </a:t>
              </a:r>
              <a:r>
                <a:rPr kumimoji="0" lang="en-US" sz="2000" b="0" i="0" u="none" strike="noStrike" kern="100" cap="none" spc="0" normalizeH="0" baseline="0" noProof="0" dirty="0">
                  <a:ln>
                    <a:noFill/>
                  </a:ln>
                  <a:effectLst/>
                  <a:uLnTx/>
                  <a:uFillTx/>
                  <a:latin typeface="Arial" panose="020B0604020202020204" pitchFamily="34" charset="0"/>
                  <a:ea typeface="Aptos" panose="020B0004020202020204" pitchFamily="34" charset="0"/>
                  <a:cs typeface="Times New Roman" panose="02020603050405020304" pitchFamily="18" charset="0"/>
                </a:rPr>
                <a:t>Let them do good, that they be rich in good works, ready to give, willing to share,</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2000" b="0" i="0" u="none" strike="noStrike" kern="100" cap="none" spc="0" normalizeH="0" baseline="0" noProof="0" dirty="0">
                <a:ln>
                  <a:noFill/>
                </a:ln>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20492707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up)">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up)">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out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nodeType="clickEffect">
                                  <p:stCondLst>
                                    <p:cond delay="0"/>
                                  </p:stCondLst>
                                  <p:childTnLst>
                                    <p:animEffect transition="out" filter="barn(inVertical)">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up)">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3"/>
                                        </p:tgtEl>
                                      </p:cBhvr>
                                    </p:animEffect>
                                    <p:set>
                                      <p:cBhvr>
                                        <p:cTn id="42" dur="1" fill="hold">
                                          <p:stCondLst>
                                            <p:cond delay="499"/>
                                          </p:stCondLst>
                                        </p:cTn>
                                        <p:tgtEl>
                                          <p:spTgt spid="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4">
                                            <p:txEl>
                                              <p:pRg st="0" end="0"/>
                                            </p:txEl>
                                          </p:spTgt>
                                        </p:tgtEl>
                                      </p:cBhvr>
                                    </p:animEffect>
                                    <p:set>
                                      <p:cBhvr>
                                        <p:cTn id="45" dur="1" fill="hold">
                                          <p:stCondLst>
                                            <p:cond delay="499"/>
                                          </p:stCondLst>
                                        </p:cTn>
                                        <p:tgtEl>
                                          <p:spTgt spid="4">
                                            <p:txEl>
                                              <p:pRg st="0" end="0"/>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4">
                                            <p:txEl>
                                              <p:pRg st="1" end="1"/>
                                            </p:txEl>
                                          </p:spTgt>
                                        </p:tgtEl>
                                      </p:cBhvr>
                                    </p:animEffect>
                                    <p:set>
                                      <p:cBhvr>
                                        <p:cTn id="48" dur="1" fill="hold">
                                          <p:stCondLst>
                                            <p:cond delay="499"/>
                                          </p:stCondLst>
                                        </p:cTn>
                                        <p:tgtEl>
                                          <p:spTgt spid="4">
                                            <p:txEl>
                                              <p:pRg st="1" end="1"/>
                                            </p:txEl>
                                          </p:spTgt>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4">
                                            <p:txEl>
                                              <p:pRg st="2" end="2"/>
                                            </p:txEl>
                                          </p:spTgt>
                                        </p:tgtEl>
                                      </p:cBhvr>
                                    </p:animEffect>
                                    <p:set>
                                      <p:cBhvr>
                                        <p:cTn id="51" dur="1" fill="hold">
                                          <p:stCondLst>
                                            <p:cond delay="499"/>
                                          </p:stCondLst>
                                        </p:cTn>
                                        <p:tgtEl>
                                          <p:spTgt spid="4">
                                            <p:txEl>
                                              <p:pRg st="2" end="2"/>
                                            </p:txEl>
                                          </p:spTgt>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4">
                                            <p:txEl>
                                              <p:pRg st="3" end="3"/>
                                            </p:txEl>
                                          </p:spTgt>
                                        </p:tgtEl>
                                      </p:cBhvr>
                                    </p:animEffect>
                                    <p:set>
                                      <p:cBhvr>
                                        <p:cTn id="54"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uiExpand="1" build="p"/>
      <p:bldP spid="4" grpI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NKJV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1 </a:t>
              </a:r>
              <a:r>
                <a:rPr kumimoji="0" lang="en-US" altLang="en-US" sz="2000" b="1" i="0" u="none" strike="noStrike" kern="0" cap="none" spc="0" normalizeH="0" baseline="0" noProof="0" dirty="0">
                  <a:ln>
                    <a:noFill/>
                  </a:ln>
                  <a:effectLst/>
                  <a:uLnTx/>
                  <a:uFillTx/>
                  <a:latin typeface="Arial" panose="020B0604020202020204" pitchFamily="34" charset="0"/>
                </a:rPr>
                <a:t>James</a:t>
              </a:r>
              <a:r>
                <a:rPr kumimoji="0" lang="en-US" altLang="en-US" sz="2000" b="0" i="0" u="none" strike="noStrike" kern="0" cap="none" spc="0" normalizeH="0" baseline="0" noProof="0" dirty="0">
                  <a:ln>
                    <a:noFill/>
                  </a:ln>
                  <a:effectLst/>
                  <a:uLnTx/>
                  <a:uFillTx/>
                  <a:latin typeface="Arial" panose="020B0604020202020204" pitchFamily="34" charset="0"/>
                </a:rPr>
                <a:t>, a bondservant of God and of the Lord Jesus Christ, To the twelve tribes which are scattered abroad: Greetings.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2 </a:t>
              </a:r>
              <a:r>
                <a:rPr kumimoji="0" lang="en-US" altLang="en-US" sz="2000" b="0" i="0" u="none" strike="noStrike" kern="0" cap="none" spc="0" normalizeH="0" baseline="0" noProof="0" dirty="0">
                  <a:ln>
                    <a:noFill/>
                  </a:ln>
                  <a:effectLst/>
                  <a:uLnTx/>
                  <a:uFillTx/>
                  <a:latin typeface="Arial" panose="020B0604020202020204" pitchFamily="34" charset="0"/>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3 </a:t>
              </a:r>
              <a:r>
                <a:rPr kumimoji="0" lang="en-US" altLang="en-US" sz="2000" b="0" i="0" u="none" strike="noStrike" kern="0" cap="none" spc="0" normalizeH="0" baseline="0" noProof="0" dirty="0">
                  <a:ln>
                    <a:noFill/>
                  </a:ln>
                  <a:effectLst/>
                  <a:uLnTx/>
                  <a:uFillTx/>
                  <a:latin typeface="Arial" panose="020B0604020202020204" pitchFamily="34" charset="0"/>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4 </a:t>
              </a:r>
              <a:r>
                <a:rPr kumimoji="0" lang="en-US" altLang="en-US" sz="2000" b="0" i="0" u="none" strike="noStrike" kern="0" cap="none" spc="0" normalizeH="0" baseline="0" noProof="0" dirty="0">
                  <a:ln>
                    <a:noFill/>
                  </a:ln>
                  <a:effectLst/>
                  <a:uLnTx/>
                  <a:uFillTx/>
                  <a:latin typeface="Arial" panose="020B0604020202020204" pitchFamily="34" charset="0"/>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5 </a:t>
              </a:r>
              <a:r>
                <a:rPr kumimoji="0" lang="en-US" altLang="en-US" sz="2000" b="0" i="0" u="none" strike="noStrike" kern="0" cap="none" spc="0" normalizeH="0" baseline="0" noProof="0" dirty="0">
                  <a:ln>
                    <a:noFill/>
                  </a:ln>
                  <a:effectLst/>
                  <a:uLnTx/>
                  <a:uFillTx/>
                  <a:latin typeface="Arial" panose="020B0604020202020204" pitchFamily="34" charset="0"/>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6 </a:t>
              </a:r>
              <a:r>
                <a:rPr kumimoji="0" lang="en-US" altLang="en-US" sz="2000" b="0" i="0" u="none" strike="noStrike" kern="0" cap="none" spc="0" normalizeH="0" baseline="0" noProof="0" dirty="0">
                  <a:ln>
                    <a:noFill/>
                  </a:ln>
                  <a:effectLst/>
                  <a:uLnTx/>
                  <a:uFillTx/>
                  <a:latin typeface="Arial" panose="020B0604020202020204" pitchFamily="34" charset="0"/>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7 </a:t>
              </a:r>
              <a:r>
                <a:rPr kumimoji="0" lang="en-US" altLang="en-US" sz="2000" b="0" i="0" u="none" strike="noStrike" kern="0" cap="none" spc="0" normalizeH="0" baseline="0" noProof="0" dirty="0">
                  <a:ln>
                    <a:noFill/>
                  </a:ln>
                  <a:effectLst/>
                  <a:uLnTx/>
                  <a:uFillTx/>
                  <a:latin typeface="Arial" panose="020B0604020202020204" pitchFamily="34" charset="0"/>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rPr>
                <a:t> 8 </a:t>
              </a:r>
              <a:r>
                <a:rPr kumimoji="0" lang="en-US" altLang="en-US" sz="2000" b="0" i="0" u="none" strike="noStrike" kern="0" cap="none" spc="0" normalizeH="0" baseline="0" noProof="0" dirty="0">
                  <a:ln>
                    <a:noFill/>
                  </a:ln>
                  <a:effectLst/>
                  <a:uLnTx/>
                  <a:uFillTx/>
                  <a:latin typeface="Arial" panose="020B0604020202020204" pitchFamily="34" charset="0"/>
                </a:rPr>
                <a:t>he is a double-minded man, unstable in all his ways.</a:t>
              </a:r>
            </a:p>
            <a:p>
              <a:pPr marL="0" marR="0" lvl="0" indent="0" defTabSz="23495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effectLst/>
                <a:uLnTx/>
                <a:uFillTx/>
                <a:latin typeface="Arial" panose="020B0604020202020204" pitchFamily="34" charset="0"/>
              </a:endParaRPr>
            </a:p>
            <a:p>
              <a:pPr marL="0" marR="0" lvl="0" indent="0" defTabSz="23495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effectLst/>
                <a:uLnTx/>
                <a:uFillTx/>
                <a:latin typeface="Arial" panose="020B0604020202020204" pitchFamily="34" charset="0"/>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FDB88113-F665-EEF5-122F-ADCDCD7B171B}"/>
              </a:ext>
            </a:extLst>
          </p:cNvPr>
          <p:cNvSpPr txBox="1"/>
          <p:nvPr/>
        </p:nvSpPr>
        <p:spPr>
          <a:xfrm>
            <a:off x="6077464" y="507631"/>
            <a:ext cx="6208982" cy="6001643"/>
          </a:xfrm>
          <a:prstGeom prst="rect">
            <a:avLst/>
          </a:prstGeom>
          <a:noFill/>
        </p:spPr>
        <p:txBody>
          <a:bodyPr wrap="square" rtlCol="0">
            <a:spAutoFit/>
          </a:bodyPr>
          <a:lstStyle/>
          <a:p>
            <a:r>
              <a:rPr lang="en-US" sz="2400" kern="100" dirty="0">
                <a:effectLst/>
                <a:latin typeface="Aptos" panose="020B0004020202020204" pitchFamily="34" charset="0"/>
                <a:ea typeface="Aptos" panose="020B0004020202020204" pitchFamily="34" charset="0"/>
                <a:cs typeface="Times New Roman" panose="02020603050405020304" pitchFamily="18" charset="0"/>
              </a:rPr>
              <a:t>The epistle of </a:t>
            </a:r>
            <a:r>
              <a:rPr lang="en-US" sz="2400" u="sng" kern="100" dirty="0">
                <a:effectLst/>
                <a:latin typeface="Aptos" panose="020B0004020202020204" pitchFamily="34" charset="0"/>
                <a:ea typeface="Aptos" panose="020B0004020202020204" pitchFamily="34" charset="0"/>
                <a:cs typeface="Times New Roman" panose="02020603050405020304" pitchFamily="18" charset="0"/>
              </a:rPr>
              <a:t>James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was most likely written by the Lord’s half-brother.</a:t>
            </a:r>
          </a:p>
          <a:p>
            <a:r>
              <a:rPr lang="en-US" sz="2400" kern="100" dirty="0">
                <a:latin typeface="Aptos" panose="020B0004020202020204" pitchFamily="34" charset="0"/>
                <a:ea typeface="Aptos" panose="020B0004020202020204" pitchFamily="34" charset="0"/>
                <a:cs typeface="Times New Roman" panose="02020603050405020304" pitchFamily="18" charset="0"/>
              </a:rPr>
              <a:t>James was not a believer during the lifetime of Jesus </a:t>
            </a:r>
            <a:r>
              <a:rPr lang="en-US" sz="20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(John 7:5)</a:t>
            </a:r>
            <a:r>
              <a:rPr lang="en-US" sz="2400" kern="100" dirty="0">
                <a:latin typeface="Aptos" panose="020B0004020202020204" pitchFamily="34" charset="0"/>
                <a:ea typeface="Aptos" panose="020B0004020202020204" pitchFamily="34" charset="0"/>
                <a:cs typeface="Times New Roman" panose="02020603050405020304" pitchFamily="18" charset="0"/>
              </a:rPr>
              <a:t>, but came to be recognized as one who, </a:t>
            </a:r>
            <a:r>
              <a:rPr lang="en-US" sz="2400" i="1" kern="100" dirty="0">
                <a:latin typeface="Aptos" panose="020B0004020202020204" pitchFamily="34" charset="0"/>
                <a:ea typeface="Aptos" panose="020B0004020202020204" pitchFamily="34" charset="0"/>
                <a:cs typeface="Times New Roman" panose="02020603050405020304" pitchFamily="18" charset="0"/>
              </a:rPr>
              <a:t>“continued in prayer and supplication” </a:t>
            </a:r>
            <a:r>
              <a:rPr lang="en-US" sz="2400" kern="100" dirty="0">
                <a:latin typeface="Aptos" panose="020B0004020202020204" pitchFamily="34" charset="0"/>
                <a:ea typeface="Aptos" panose="020B0004020202020204" pitchFamily="34" charset="0"/>
                <a:cs typeface="Times New Roman" panose="02020603050405020304" pitchFamily="18" charset="0"/>
              </a:rPr>
              <a:t>after the resurrection </a:t>
            </a:r>
            <a:r>
              <a:rPr lang="en-US" sz="20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(Acts 1:14)</a:t>
            </a:r>
            <a:r>
              <a:rPr lang="en-US" sz="2400" kern="100" dirty="0">
                <a:latin typeface="Aptos" panose="020B0004020202020204" pitchFamily="34" charset="0"/>
                <a:ea typeface="Aptos" panose="020B0004020202020204" pitchFamily="34" charset="0"/>
                <a:cs typeface="Times New Roman" panose="02020603050405020304" pitchFamily="18" charset="0"/>
              </a:rPr>
              <a:t>.</a:t>
            </a:r>
          </a:p>
          <a:p>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Gal. 1:19 </a:t>
            </a:r>
            <a:r>
              <a:rPr lang="en-US" sz="2400" kern="100" dirty="0">
                <a:latin typeface="Aptos" panose="020B0004020202020204" pitchFamily="34" charset="0"/>
                <a:ea typeface="Aptos" panose="020B0004020202020204" pitchFamily="34" charset="0"/>
                <a:cs typeface="Times New Roman" panose="02020603050405020304" pitchFamily="18" charset="0"/>
              </a:rPr>
              <a:t>– (Paul) saw none of the other apostles except James, the Lord's brother.</a:t>
            </a:r>
          </a:p>
          <a:p>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Acts 12:17 </a:t>
            </a:r>
            <a:r>
              <a:rPr lang="en-US" sz="2400" kern="100" dirty="0">
                <a:latin typeface="Aptos" panose="020B0004020202020204" pitchFamily="34" charset="0"/>
                <a:ea typeface="Aptos" panose="020B0004020202020204" pitchFamily="34" charset="0"/>
                <a:cs typeface="Times New Roman" panose="02020603050405020304" pitchFamily="18" charset="0"/>
              </a:rPr>
              <a:t>… (Peter) said, "Go, tell these things to James and to the brethren." </a:t>
            </a:r>
          </a:p>
          <a:p>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Acts 15:13 </a:t>
            </a:r>
            <a:r>
              <a:rPr lang="en-US" sz="2400" kern="100" dirty="0">
                <a:latin typeface="Aptos" panose="020B0004020202020204" pitchFamily="34" charset="0"/>
                <a:ea typeface="Aptos" panose="020B0004020202020204" pitchFamily="34" charset="0"/>
                <a:cs typeface="Times New Roman" panose="02020603050405020304" pitchFamily="18" charset="0"/>
              </a:rPr>
              <a:t>“…James answered, saying,      ‘Men and brethren, listen to me…’”</a:t>
            </a:r>
          </a:p>
          <a:p>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Acts 21:18 </a:t>
            </a:r>
            <a:r>
              <a:rPr lang="en-US" sz="2400" kern="100" dirty="0">
                <a:latin typeface="Aptos" panose="020B0004020202020204" pitchFamily="34" charset="0"/>
                <a:ea typeface="Aptos" panose="020B0004020202020204" pitchFamily="34" charset="0"/>
                <a:cs typeface="Times New Roman" panose="02020603050405020304" pitchFamily="18" charset="0"/>
              </a:rPr>
              <a:t>– “…Paul went in with us to James, and all the elders were present.”</a:t>
            </a:r>
          </a:p>
          <a:p>
            <a:r>
              <a:rPr lang="en-US" sz="2400" kern="100" dirty="0">
                <a:latin typeface="Aptos" panose="020B0004020202020204" pitchFamily="34" charset="0"/>
                <a:cs typeface="Times New Roman" panose="02020603050405020304" pitchFamily="18" charset="0"/>
              </a:rPr>
              <a:t>Obviously, James became an important influence among brethren of the first century.</a:t>
            </a:r>
            <a:endParaRPr lang="en-US" sz="2400" dirty="0"/>
          </a:p>
        </p:txBody>
      </p:sp>
    </p:spTree>
    <p:extLst>
      <p:ext uri="{BB962C8B-B14F-4D97-AF65-F5344CB8AC3E}">
        <p14:creationId xmlns:p14="http://schemas.microsoft.com/office/powerpoint/2010/main" val="184773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up)">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endures temptation;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each one is tempted when he is drawn away by his own desires and enticed.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2110697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each one is tempted when he is drawn away by his own desires and enticed.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347787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Both “trials” </a:t>
            </a:r>
            <a:r>
              <a:rPr lang="en-US" sz="2000" dirty="0">
                <a:solidFill>
                  <a:srgbClr val="333399"/>
                </a:solidFill>
                <a:latin typeface="Arial" panose="020B0604020202020204" pitchFamily="34" charset="0"/>
                <a:cs typeface="Arial" panose="020B0604020202020204" pitchFamily="34" charset="0"/>
              </a:rPr>
              <a:t>(v.2) </a:t>
            </a:r>
            <a:r>
              <a:rPr lang="en-US" sz="2000" dirty="0">
                <a:latin typeface="Arial" panose="020B0604020202020204" pitchFamily="34" charset="0"/>
                <a:cs typeface="Arial" panose="020B0604020202020204" pitchFamily="34" charset="0"/>
              </a:rPr>
              <a:t>and “temptation” </a:t>
            </a:r>
            <a:r>
              <a:rPr lang="en-US" sz="2000" dirty="0">
                <a:solidFill>
                  <a:srgbClr val="333399"/>
                </a:solidFill>
                <a:latin typeface="Arial" panose="020B0604020202020204" pitchFamily="34" charset="0"/>
                <a:cs typeface="Arial" panose="020B0604020202020204" pitchFamily="34" charset="0"/>
              </a:rPr>
              <a:t>(v. 12)</a:t>
            </a:r>
            <a:r>
              <a:rPr lang="en-US" sz="2000" dirty="0">
                <a:latin typeface="Arial" panose="020B0604020202020204" pitchFamily="34" charset="0"/>
                <a:cs typeface="Arial" panose="020B0604020202020204" pitchFamily="34" charset="0"/>
              </a:rPr>
              <a:t>                      are from the same Greek word. Their meaning is not inherent in the word, but in the context in which the word is used.</a:t>
            </a:r>
          </a:p>
          <a:p>
            <a:r>
              <a:rPr lang="en-US" sz="2000" dirty="0">
                <a:latin typeface="Arial" panose="020B0604020202020204" pitchFamily="34" charset="0"/>
                <a:cs typeface="Arial" panose="020B0604020202020204" pitchFamily="34" charset="0"/>
              </a:rPr>
              <a:t>As used in </a:t>
            </a:r>
            <a:r>
              <a:rPr lang="en-US" sz="2000" dirty="0">
                <a:solidFill>
                  <a:srgbClr val="333399"/>
                </a:solidFill>
                <a:latin typeface="Arial" panose="020B0604020202020204" pitchFamily="34" charset="0"/>
                <a:cs typeface="Arial" panose="020B0604020202020204" pitchFamily="34" charset="0"/>
              </a:rPr>
              <a:t>verse 2</a:t>
            </a:r>
            <a:r>
              <a:rPr lang="en-US" sz="2000" dirty="0">
                <a:latin typeface="Arial" panose="020B0604020202020204" pitchFamily="34" charset="0"/>
                <a:cs typeface="Arial" panose="020B0604020202020204" pitchFamily="34" charset="0"/>
              </a:rPr>
              <a:t>, “trials” are things which we happen to fall into through no choice of our own; they are a test of our faith; their intention is to make us stronger and develop our character.</a:t>
            </a:r>
          </a:p>
          <a:p>
            <a:r>
              <a:rPr lang="en-US" sz="2000" dirty="0">
                <a:latin typeface="Arial" panose="020B0604020202020204" pitchFamily="34" charset="0"/>
                <a:cs typeface="Arial" panose="020B0604020202020204" pitchFamily="34" charset="0"/>
              </a:rPr>
              <a:t>As used in </a:t>
            </a:r>
            <a:r>
              <a:rPr lang="en-US" sz="2000" dirty="0">
                <a:solidFill>
                  <a:srgbClr val="333399"/>
                </a:solidFill>
                <a:latin typeface="Arial" panose="020B0604020202020204" pitchFamily="34" charset="0"/>
                <a:cs typeface="Arial" panose="020B0604020202020204" pitchFamily="34" charset="0"/>
              </a:rPr>
              <a:t>verse 3</a:t>
            </a:r>
            <a:r>
              <a:rPr lang="en-US" sz="2000" dirty="0">
                <a:latin typeface="Arial" panose="020B0604020202020204" pitchFamily="34" charset="0"/>
                <a:cs typeface="Arial" panose="020B0604020202020204" pitchFamily="34" charset="0"/>
              </a:rPr>
              <a:t>, “temptation” is that which we have brought on ourselves; each one is drawn away of his own desires and enticed.</a:t>
            </a:r>
          </a:p>
        </p:txBody>
      </p:sp>
    </p:spTree>
    <p:extLst>
      <p:ext uri="{BB962C8B-B14F-4D97-AF65-F5344CB8AC3E}">
        <p14:creationId xmlns:p14="http://schemas.microsoft.com/office/powerpoint/2010/main" val="310764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p:txBody>
      </p:sp>
    </p:spTree>
    <p:extLst>
      <p:ext uri="{BB962C8B-B14F-4D97-AF65-F5344CB8AC3E}">
        <p14:creationId xmlns:p14="http://schemas.microsoft.com/office/powerpoint/2010/main" val="328239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 God has not, will not, and cannot lead us into temptation.</a:t>
            </a:r>
          </a:p>
        </p:txBody>
      </p:sp>
    </p:spTree>
    <p:extLst>
      <p:ext uri="{BB962C8B-B14F-4D97-AF65-F5344CB8AC3E}">
        <p14:creationId xmlns:p14="http://schemas.microsoft.com/office/powerpoint/2010/main" val="4169169527"/>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nor does He Himself tempt anyone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 God has not, will not, and cannot lead us into temptation.</a:t>
            </a:r>
          </a:p>
        </p:txBody>
      </p:sp>
    </p:spTree>
    <p:extLst>
      <p:ext uri="{BB962C8B-B14F-4D97-AF65-F5344CB8AC3E}">
        <p14:creationId xmlns:p14="http://schemas.microsoft.com/office/powerpoint/2010/main" val="6575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nor does He Himself tempt anyone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47089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 God has not, will not, and cannot lead us into temptation. </a:t>
            </a:r>
            <a:endParaRPr lang="en-US" sz="20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Unlike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do not “fall into”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rather, each one is “drawn away by his own desires and enticed.”</a:t>
            </a:r>
          </a:p>
        </p:txBody>
      </p:sp>
    </p:spTree>
    <p:extLst>
      <p:ext uri="{BB962C8B-B14F-4D97-AF65-F5344CB8AC3E}">
        <p14:creationId xmlns:p14="http://schemas.microsoft.com/office/powerpoint/2010/main" val="615582789"/>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nor does He Himself tempt anyone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 God has not, will not, and cannot lead us into temptation.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Unlike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do not “fall into”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rather, each one is “drawn away by his own desires and enticed.”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The character of godliness will abstain from the conception of sin, abort it, and not allow it to separate it from God.</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17960373"/>
      </p:ext>
    </p:extLst>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nor does He Himself tempt anyone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E56F16ED-2AC9-A468-3E99-8361A797BFC5}"/>
              </a:ext>
            </a:extLst>
          </p:cNvPr>
          <p:cNvSpPr txBox="1"/>
          <p:nvPr/>
        </p:nvSpPr>
        <p:spPr>
          <a:xfrm>
            <a:off x="3316711" y="2465208"/>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xmlns="" id="{5C188FA1-916B-A75D-127F-E22E29E1BD9E}"/>
              </a:ext>
            </a:extLst>
          </p:cNvPr>
          <p:cNvSpPr txBox="1"/>
          <p:nvPr/>
        </p:nvSpPr>
        <p:spPr>
          <a:xfrm>
            <a:off x="6143221" y="686423"/>
            <a:ext cx="6156101"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 God has not, will not, and cannot lead us into temptation.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Unlike “trials”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do not “fall into” “temptation”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rather, each one is “drawn away by his own desires and enticed.”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character of godliness will abstain from the conception of sin, abort it, and not allow it to separate it from God.</a:t>
            </a:r>
          </a:p>
        </p:txBody>
      </p:sp>
    </p:spTree>
    <p:extLst>
      <p:ext uri="{BB962C8B-B14F-4D97-AF65-F5344CB8AC3E}">
        <p14:creationId xmlns:p14="http://schemas.microsoft.com/office/powerpoint/2010/main" val="254253350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2" name="TextBox 1">
            <a:extLst>
              <a:ext uri="{FF2B5EF4-FFF2-40B4-BE49-F238E27FC236}">
                <a16:creationId xmlns:a16="http://schemas.microsoft.com/office/drawing/2014/main" xmlns="" id="{94881DBE-8243-3D3D-9D4A-502E3E6C5615}"/>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36596402"/>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a:t>
              </a:r>
              <a:r>
                <a:rPr lang="en-US" altLang="en-US" sz="2000" kern="0" dirty="0">
                  <a:solidFill>
                    <a:srgbClr val="333399"/>
                  </a:solidFill>
                </a:rPr>
                <a:t>22</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lang="en-US" altLang="en-US" sz="2000" kern="0" baseline="30000" dirty="0">
                <a:solidFill>
                  <a:srgbClr val="333399"/>
                </a:solidFill>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lang="en-US" altLang="en-US" sz="2000" kern="0" baseline="30000" dirty="0">
                <a:solidFill>
                  <a:srgbClr val="333399"/>
                </a:solidFill>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Every good gift and every perfect gift is from above, and comes down from the Father of lights,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Of His own will He brought us forth by the word of truth, that we might be a kind of </a:t>
              </a:r>
              <a:r>
                <a:rPr kumimoji="0" lang="en-US" altLang="en-US" sz="2000" b="0" i="0" u="none" strike="noStrike" kern="0" cap="none" spc="0" normalizeH="0" noProof="0" dirty="0" err="1">
                  <a:ln>
                    <a:noFill/>
                  </a:ln>
                  <a:effectLst/>
                  <a:uLnTx/>
                  <a:uFillTx/>
                  <a:latin typeface="Arial" panose="020B0604020202020204" pitchFamily="34" charset="0"/>
                  <a:ea typeface="+mn-ea"/>
                  <a:cs typeface="+mn-cs"/>
                </a:rPr>
                <a:t>firstfruits</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So then, my beloved brethren, let every man be swift to hear,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Therefore lay aside all filthiness and overflow of wickedness, and receive with meekness the implanted word, which is able to save your souls.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But be doers of the word,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90581809"/>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FDB88113-F665-EEF5-122F-ADCDCD7B171B}"/>
              </a:ext>
            </a:extLst>
          </p:cNvPr>
          <p:cNvSpPr txBox="1"/>
          <p:nvPr/>
        </p:nvSpPr>
        <p:spPr>
          <a:xfrm>
            <a:off x="6077464" y="507631"/>
            <a:ext cx="6208982"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The epistle of </a:t>
            </a:r>
            <a:r>
              <a:rPr kumimoji="0" lang="en-US" sz="2400" b="0" i="0" u="sng"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James</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was most likely written by the Lord’s half-brother.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James was not a believer during the lifetime of Jesus </a:t>
            </a:r>
            <a:r>
              <a:rPr kumimoji="0" lang="en-US" sz="20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(John 7:5)</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but came to be recognized as one who, </a:t>
            </a:r>
            <a:r>
              <a:rPr kumimoji="0" lang="en-US" sz="2400" b="0" i="1"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“continued in prayer and supplication” </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after the resurrection </a:t>
            </a:r>
            <a:r>
              <a:rPr kumimoji="0" lang="en-US" sz="20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(Acts 1:14)</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Gal. 1:19 </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(Paul) saw none of the other apostles except James, the Lord's brother.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Acts 12:17 </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(Peter) said, "Go, tell these things to James and to the brethren."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Acts 15:13 </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“…James answered, saying,      ‘Men and brethren, listen to 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srgbClr val="333399"/>
                </a:solidFill>
                <a:effectLst/>
                <a:uLnTx/>
                <a:uFillTx/>
                <a:latin typeface="Aptos" panose="020B0004020202020204" pitchFamily="34" charset="0"/>
                <a:ea typeface="Aptos" panose="020B0004020202020204" pitchFamily="34" charset="0"/>
                <a:cs typeface="Times New Roman" panose="02020603050405020304" pitchFamily="18" charset="0"/>
              </a:rPr>
              <a:t>Acts 21:18 </a:t>
            </a: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“…Paul went in with us to James, and all the elders were present.”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Obviously, James became an important influence among brethren of the first century.</a:t>
            </a:r>
            <a:endPar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47774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He brought us forth by the word of truth,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87581291"/>
      </p:ext>
    </p:extLst>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81550872"/>
      </p:ext>
    </p:extLst>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98881124"/>
      </p:ext>
    </p:extLst>
  </p:cSld>
  <p:clrMapOvr>
    <a:masterClrMapping/>
  </p:clrMapOvr>
  <p:transition spd="slow">
    <p:wipe dir="d"/>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Therefore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74134442"/>
      </p:ext>
    </p:extLst>
  </p:cSld>
  <p:clrMapOvr>
    <a:masterClrMapping/>
  </p:clrMapOvr>
  <p:transition spd="slow">
    <p:wipe dir="d"/>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Therefore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a:ln>
                    <a:noFill/>
                  </a:ln>
                  <a:solidFill>
                    <a:srgbClr val="333399"/>
                  </a:solidFill>
                  <a:effectLst/>
                  <a:uLnTx/>
                  <a:uFillTx/>
                  <a:latin typeface="Arial" panose="020B0604020202020204" pitchFamily="34" charset="0"/>
                </a:rPr>
                <a:t>2 Cor. 12:7-10 </a:t>
              </a: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NKJV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7 </a:t>
              </a: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rPr>
                <a:t>And lest I should be exalted above measure by the abundance of the revelations, a thorn in the flesh was given to me, a messenger of Satan to buffet me, lest I be exalted above measure.</a:t>
              </a: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8 </a:t>
              </a: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rPr>
                <a:t>Concerning this thing I pleaded with the Lord three times that it might depart from me.</a:t>
              </a: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9 </a:t>
              </a: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rPr>
                <a:t>And He said to me, "My grace is sufficient for you, for My strength is made perfect in weakness." Therefore most gladly I will rather boast in my infirmities, that the power of Christ may rest upon me.</a:t>
              </a: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                       </a:t>
              </a:r>
            </a:p>
            <a:p>
              <a:pPr marL="0" marR="0" lvl="0" indent="0" defTabSz="23495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a:ln>
                    <a:noFill/>
                  </a:ln>
                  <a:solidFill>
                    <a:srgbClr val="333399"/>
                  </a:solidFill>
                  <a:effectLst/>
                  <a:uLnTx/>
                  <a:uFillTx/>
                  <a:latin typeface="Arial" panose="020B0604020202020204" pitchFamily="34" charset="0"/>
                </a:rPr>
                <a:t>10 </a:t>
              </a: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a:ln>
                    <a:noFill/>
                  </a:ln>
                  <a:solidFill>
                    <a:srgbClr val="333399"/>
                  </a:solidFill>
                  <a:effectLst/>
                  <a:uLnTx/>
                  <a:uFillTx/>
                  <a:latin typeface="Arial" panose="020B0604020202020204" pitchFamily="34" charset="0"/>
                </a:rPr>
                <a:t> </a:t>
              </a:r>
            </a:p>
          </p:txBody>
        </p:sp>
      </p:grpSp>
    </p:spTree>
    <p:extLst>
      <p:ext uri="{BB962C8B-B14F-4D97-AF65-F5344CB8AC3E}">
        <p14:creationId xmlns:p14="http://schemas.microsoft.com/office/powerpoint/2010/main" val="40186293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arn(outVertical)">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I pleaded with the Lord three times that it might depart from me.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"My grace is sufficient for you, for My strength is made perfect in weakness." 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5737725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"My grace is sufficient for you, for My strength is made perfect in weakness." 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2321091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My strength is made perfect in weakness." 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2018367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35245543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13169970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2" name="TextBox 1">
            <a:extLst>
              <a:ext uri="{FF2B5EF4-FFF2-40B4-BE49-F238E27FC236}">
                <a16:creationId xmlns:a16="http://schemas.microsoft.com/office/drawing/2014/main" xmlns="" id="{FDB88113-F665-EEF5-122F-ADCDCD7B171B}"/>
              </a:ext>
            </a:extLst>
          </p:cNvPr>
          <p:cNvSpPr txBox="1"/>
          <p:nvPr/>
        </p:nvSpPr>
        <p:spPr>
          <a:xfrm>
            <a:off x="6077464" y="507631"/>
            <a:ext cx="6208982" cy="2677656"/>
          </a:xfrm>
          <a:prstGeom prst="rect">
            <a:avLst/>
          </a:prstGeom>
          <a:noFill/>
        </p:spPr>
        <p:txBody>
          <a:bodyPr wrap="square" rtlCol="0">
            <a:spAutoFit/>
          </a:bodyPr>
          <a:lstStyle/>
          <a:p>
            <a:r>
              <a:rPr lang="en-US" sz="2400" b="1" kern="100" dirty="0">
                <a:latin typeface="Aptos" panose="020B0004020202020204" pitchFamily="34" charset="0"/>
                <a:ea typeface="Aptos" panose="020B0004020202020204" pitchFamily="34" charset="0"/>
                <a:cs typeface="Times New Roman" panose="02020603050405020304" pitchFamily="18" charset="0"/>
              </a:rPr>
              <a:t>The time of the writing of the epistle:</a:t>
            </a:r>
          </a:p>
          <a:p>
            <a:r>
              <a:rPr lang="en-US" sz="2400" kern="100" dirty="0">
                <a:latin typeface="Aptos" panose="020B0004020202020204" pitchFamily="34" charset="0"/>
                <a:ea typeface="Aptos" panose="020B0004020202020204" pitchFamily="34" charset="0"/>
                <a:cs typeface="Times New Roman" panose="02020603050405020304" pitchFamily="18" charset="0"/>
              </a:rPr>
              <a:t>Uncertain, but probably middle 40’s A.D., based on the observation that there is no mention of the Judaizing doctrine that became so prevalent in the first century, and of which James was instrumental in answering in </a:t>
            </a:r>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Acts 15</a:t>
            </a:r>
            <a:r>
              <a:rPr lang="en-US" sz="2400" kern="100" dirty="0">
                <a:latin typeface="Aptos" panose="020B0004020202020204" pitchFamily="34" charset="0"/>
                <a:ea typeface="Aptos" panose="020B0004020202020204" pitchFamily="34" charset="0"/>
                <a:cs typeface="Times New Roman" panose="02020603050405020304" pitchFamily="18" charset="0"/>
              </a:rPr>
              <a:t>.</a:t>
            </a:r>
          </a:p>
        </p:txBody>
      </p:sp>
      <p:sp>
        <p:nvSpPr>
          <p:cNvPr id="3" name="TextBox 2">
            <a:extLst>
              <a:ext uri="{FF2B5EF4-FFF2-40B4-BE49-F238E27FC236}">
                <a16:creationId xmlns:a16="http://schemas.microsoft.com/office/drawing/2014/main" xmlns="" id="{E921FF0C-CF4E-5CC3-9497-D864D72C99AF}"/>
              </a:ext>
            </a:extLst>
          </p:cNvPr>
          <p:cNvSpPr txBox="1"/>
          <p:nvPr/>
        </p:nvSpPr>
        <p:spPr>
          <a:xfrm>
            <a:off x="6088195" y="505482"/>
            <a:ext cx="6208982" cy="461665"/>
          </a:xfrm>
          <a:prstGeom prst="rect">
            <a:avLst/>
          </a:prstGeom>
          <a:noFill/>
        </p:spPr>
        <p:txBody>
          <a:bodyPr wrap="square" rtlCol="0">
            <a:spAutoFit/>
          </a:bodyPr>
          <a:lstStyle/>
          <a:p>
            <a:r>
              <a:rPr lang="en-US" sz="2400" b="1" kern="100" dirty="0">
                <a:latin typeface="Aptos" panose="020B0004020202020204" pitchFamily="34" charset="0"/>
                <a:ea typeface="Aptos" panose="020B0004020202020204" pitchFamily="34" charset="0"/>
                <a:cs typeface="Times New Roman" panose="02020603050405020304" pitchFamily="18" charset="0"/>
              </a:rPr>
              <a:t>Addressed to:</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65870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xEl>
                                              <p:pRg st="0" end="0"/>
                                            </p:txEl>
                                          </p:spTgt>
                                        </p:tgtEl>
                                      </p:cBhvr>
                                    </p:animEffect>
                                    <p:set>
                                      <p:cBhvr>
                                        <p:cTn id="17" dur="1" fill="hold">
                                          <p:stCondLst>
                                            <p:cond delay="499"/>
                                          </p:stCondLst>
                                        </p:cTn>
                                        <p:tgtEl>
                                          <p:spTgt spid="2">
                                            <p:txEl>
                                              <p:pRg st="0" end="0"/>
                                            </p:txEl>
                                          </p:spTgt>
                                        </p:tgtEl>
                                        <p:attrNameLst>
                                          <p:attrName>style.visibility</p:attrName>
                                        </p:attrNameLst>
                                      </p:cBhvr>
                                      <p:to>
                                        <p:strVal val="hidden"/>
                                      </p:to>
                                    </p:set>
                                  </p:childTnLst>
                                </p:cTn>
                              </p:par>
                              <p:par>
                                <p:cTn id="18" presetID="10" presetClass="exit" presetSubtype="0" fill="hold" grpId="2" nodeType="withEffect">
                                  <p:stCondLst>
                                    <p:cond delay="0"/>
                                  </p:stCondLst>
                                  <p:childTnLst>
                                    <p:animEffect transition="out" filter="fade">
                                      <p:cBhvr>
                                        <p:cTn id="19" dur="500"/>
                                        <p:tgtEl>
                                          <p:spTgt spid="2">
                                            <p:txEl>
                                              <p:pRg st="1" end="1"/>
                                            </p:txEl>
                                          </p:spTgt>
                                        </p:tgtEl>
                                      </p:cBhvr>
                                    </p:animEffect>
                                    <p:set>
                                      <p:cBhvr>
                                        <p:cTn id="2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2" grpId="1" uiExpand="1" build="allAtOnce"/>
      <p:bldP spid="2" grpId="2" uiExpand="1" build="allAtOnce"/>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I take pleasure in infirmities, in reproaches, in needs, in persecutions, in distresses, for Christ's sake.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0567643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7173531"/>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20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not hearers only, deceiving yourselves.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4" name="TextBox 3">
            <a:extLst>
              <a:ext uri="{FF2B5EF4-FFF2-40B4-BE49-F238E27FC236}">
                <a16:creationId xmlns:a16="http://schemas.microsoft.com/office/drawing/2014/main" xmlns=""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xmlns=""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35" name="Group 4">
            <a:extLst>
              <a:ext uri="{FF2B5EF4-FFF2-40B4-BE49-F238E27FC236}">
                <a16:creationId xmlns:a16="http://schemas.microsoft.com/office/drawing/2014/main" xmlns="" id="{7AD7EFC6-38BF-8F9A-CFA7-ECE8E92F4052}"/>
              </a:ext>
            </a:extLst>
          </p:cNvPr>
          <p:cNvGrpSpPr>
            <a:grpSpLocks/>
          </p:cNvGrpSpPr>
          <p:nvPr/>
        </p:nvGrpSpPr>
        <p:grpSpPr bwMode="auto">
          <a:xfrm>
            <a:off x="6374512" y="548427"/>
            <a:ext cx="5372100" cy="6858000"/>
            <a:chOff x="24" y="40"/>
            <a:chExt cx="3432" cy="4662"/>
          </a:xfrm>
        </p:grpSpPr>
        <p:grpSp>
          <p:nvGrpSpPr>
            <p:cNvPr id="36" name="Group 5">
              <a:extLst>
                <a:ext uri="{FF2B5EF4-FFF2-40B4-BE49-F238E27FC236}">
                  <a16:creationId xmlns:a16="http://schemas.microsoft.com/office/drawing/2014/main" xmlns="" id="{E893DB6D-93E6-1800-9C1E-2EA7DB403F23}"/>
                </a:ext>
              </a:extLst>
            </p:cNvPr>
            <p:cNvGrpSpPr>
              <a:grpSpLocks/>
            </p:cNvGrpSpPr>
            <p:nvPr/>
          </p:nvGrpSpPr>
          <p:grpSpPr bwMode="auto">
            <a:xfrm>
              <a:off x="24" y="40"/>
              <a:ext cx="3432" cy="4662"/>
              <a:chOff x="528" y="1098"/>
              <a:chExt cx="4789" cy="3414"/>
            </a:xfrm>
          </p:grpSpPr>
          <p:grpSp>
            <p:nvGrpSpPr>
              <p:cNvPr id="38" name="Group 6">
                <a:extLst>
                  <a:ext uri="{FF2B5EF4-FFF2-40B4-BE49-F238E27FC236}">
                    <a16:creationId xmlns:a16="http://schemas.microsoft.com/office/drawing/2014/main" xmlns="" id="{186E1FBF-136C-E6D7-85A4-0B643A6B2AE8}"/>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xmlns="" id="{EF907CE1-6BAD-DA37-1AEC-35183891E5B4}"/>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xmlns="" id="{972B2079-AC4F-4D05-B564-F6D60141F67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xmlns="" id="{1B998E61-F76C-15B1-2227-E096162B0DE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xmlns="" id="{EC6DDA09-9C7B-48E3-EE22-B314112D06F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xmlns="" id="{05B2C8E5-EBAF-9981-D2DC-3598A730B4A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xmlns="" id="{C0D239C2-EA97-7D17-DDDF-EB883D94392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xmlns="" id="{5A86E225-458E-32F4-EA08-A749C4C320FC}"/>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xmlns="" id="{0791AAC3-D50E-0C32-53FD-5CBCDE7B404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xmlns="" id="{63751A05-B844-882B-0921-455EB9D63F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xmlns="" id="{02514C35-A1FC-38EF-426A-F2DDBFD11DEA}"/>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xmlns="" id="{E492FE77-141F-66AB-5E8F-2B660424768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xmlns="" id="{907A9473-EF73-6D76-7A71-512EE04B99DD}"/>
                </a:ext>
              </a:extLst>
            </p:cNvPr>
            <p:cNvSpPr>
              <a:spLocks noChangeArrowheads="1"/>
            </p:cNvSpPr>
            <p:nvPr/>
          </p:nvSpPr>
          <p:spPr bwMode="auto">
            <a:xfrm>
              <a:off x="143" y="90"/>
              <a:ext cx="3165" cy="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20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8782181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scattered abroad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
        <p:nvSpPr>
          <p:cNvPr id="3" name="TextBox 2">
            <a:extLst>
              <a:ext uri="{FF2B5EF4-FFF2-40B4-BE49-F238E27FC236}">
                <a16:creationId xmlns:a16="http://schemas.microsoft.com/office/drawing/2014/main" xmlns="" id="{7353B9A9-FBC4-C9F8-7C2A-73C158C45C42}"/>
              </a:ext>
            </a:extLst>
          </p:cNvPr>
          <p:cNvSpPr txBox="1"/>
          <p:nvPr/>
        </p:nvSpPr>
        <p:spPr>
          <a:xfrm>
            <a:off x="6088195" y="505482"/>
            <a:ext cx="6208982" cy="461665"/>
          </a:xfrm>
          <a:prstGeom prst="rect">
            <a:avLst/>
          </a:prstGeom>
          <a:noFill/>
        </p:spPr>
        <p:txBody>
          <a:bodyPr wrap="square" rtlCol="0">
            <a:spAutoFit/>
          </a:bodyPr>
          <a:lstStyle/>
          <a:p>
            <a:r>
              <a:rPr lang="en-US" sz="2400" b="1" kern="100" dirty="0">
                <a:latin typeface="Aptos" panose="020B0004020202020204" pitchFamily="34" charset="0"/>
                <a:ea typeface="Aptos" panose="020B0004020202020204" pitchFamily="34" charset="0"/>
                <a:cs typeface="Times New Roman" panose="02020603050405020304" pitchFamily="18" charset="0"/>
              </a:rPr>
              <a:t>Addressed to:</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7210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grpSp>
        <p:nvGrpSpPr>
          <p:cNvPr id="3" name="Group 4">
            <a:extLst>
              <a:ext uri="{FF2B5EF4-FFF2-40B4-BE49-F238E27FC236}">
                <a16:creationId xmlns:a16="http://schemas.microsoft.com/office/drawing/2014/main" xmlns="" id="{CC5ED3F5-6FA7-5C83-54AD-FDBEA047EDA1}"/>
              </a:ext>
            </a:extLst>
          </p:cNvPr>
          <p:cNvGrpSpPr>
            <a:grpSpLocks/>
          </p:cNvGrpSpPr>
          <p:nvPr/>
        </p:nvGrpSpPr>
        <p:grpSpPr bwMode="auto">
          <a:xfrm>
            <a:off x="6133073" y="904250"/>
            <a:ext cx="6026740" cy="5675792"/>
            <a:chOff x="24" y="40"/>
            <a:chExt cx="3432" cy="4662"/>
          </a:xfrm>
        </p:grpSpPr>
        <p:grpSp>
          <p:nvGrpSpPr>
            <p:cNvPr id="4" name="Group 5">
              <a:extLst>
                <a:ext uri="{FF2B5EF4-FFF2-40B4-BE49-F238E27FC236}">
                  <a16:creationId xmlns:a16="http://schemas.microsoft.com/office/drawing/2014/main" xmlns="" id="{A2083A5F-8265-A1D4-AE1D-14172169DD0B}"/>
                </a:ext>
              </a:extLst>
            </p:cNvPr>
            <p:cNvGrpSpPr>
              <a:grpSpLocks/>
            </p:cNvGrpSpPr>
            <p:nvPr/>
          </p:nvGrpSpPr>
          <p:grpSpPr bwMode="auto">
            <a:xfrm>
              <a:off x="24" y="40"/>
              <a:ext cx="3432" cy="4662"/>
              <a:chOff x="528" y="1098"/>
              <a:chExt cx="4789" cy="3414"/>
            </a:xfrm>
          </p:grpSpPr>
          <p:grpSp>
            <p:nvGrpSpPr>
              <p:cNvPr id="6" name="Group 6">
                <a:extLst>
                  <a:ext uri="{FF2B5EF4-FFF2-40B4-BE49-F238E27FC236}">
                    <a16:creationId xmlns:a16="http://schemas.microsoft.com/office/drawing/2014/main" xmlns="" id="{9AAC612A-B81C-B239-30B4-7F48FBC9EADC}"/>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xmlns="" id="{ED0C87DE-CE4C-ECB1-B076-B398C3E5906E}"/>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xmlns="" id="{6B0E9C31-C8EA-E4CE-6126-2A371DD4A92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xmlns="" id="{1AFC40A7-31E6-1896-31FD-77FAC89270F2}"/>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xmlns="" id="{153FDB11-3E7B-C047-D8E1-78C9BE9CE9F4}"/>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xmlns="" id="{79B7AB19-D108-F66C-7C65-4C74390EB4E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xmlns="" id="{C92A3B50-ECEA-0DFB-8733-C452A2F79236}"/>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xmlns="" id="{866A8562-589D-1C28-8B83-69F2A2DA3283}"/>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xmlns="" id="{477F384F-44E8-C90E-8545-BDE78ACCC257}"/>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xmlns="" id="{39E99BC1-378A-7FCC-BA47-BAF0AB099AD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xmlns="" id="{B4043E3C-55F8-A220-B5EB-B0A4E573A3C3}"/>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Text Box 17">
                <a:extLst>
                  <a:ext uri="{FF2B5EF4-FFF2-40B4-BE49-F238E27FC236}">
                    <a16:creationId xmlns:a16="http://schemas.microsoft.com/office/drawing/2014/main" xmlns="" id="{F93DDF0D-C96A-BA7F-9361-B7B7301730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xmlns="" id="{F08BD9A9-124B-4E2D-5309-6EEBF5239FB7}"/>
                </a:ext>
              </a:extLst>
            </p:cNvPr>
            <p:cNvSpPr>
              <a:spLocks noChangeArrowheads="1"/>
            </p:cNvSpPr>
            <p:nvPr/>
          </p:nvSpPr>
          <p:spPr bwMode="auto">
            <a:xfrm>
              <a:off x="143" y="90"/>
              <a:ext cx="3210" cy="1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John 7:35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Then the Jews said among themselves,  "Where does He intend to go that we shall not find Him? Does He intend to go to </a:t>
              </a:r>
              <a:r>
                <a:rPr kumimoji="0" lang="en-US" altLang="en-US" sz="2000" b="0" i="0" u="sng" strike="noStrike" kern="0" cap="none" spc="0" normalizeH="0" baseline="0" noProof="0" dirty="0">
                  <a:ln>
                    <a:noFill/>
                  </a:ln>
                  <a:effectLst/>
                  <a:uLnTx/>
                  <a:uFillTx/>
                  <a:latin typeface="Arial" panose="020B0604020202020204" pitchFamily="34" charset="0"/>
                  <a:ea typeface="+mn-ea"/>
                  <a:cs typeface="+mn-cs"/>
                </a:rPr>
                <a:t>the Dispersion</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effectLst/>
                  <a:uLnTx/>
                  <a:uFillTx/>
                  <a:latin typeface="Arial" panose="020B0604020202020204" pitchFamily="34" charset="0"/>
                  <a:ea typeface="+mn-ea"/>
                  <a:cs typeface="+mn-cs"/>
                </a:rPr>
                <a:t>among the Greeks</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 and teach the Greeks?</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4" name="TextBox 33">
            <a:extLst>
              <a:ext uri="{FF2B5EF4-FFF2-40B4-BE49-F238E27FC236}">
                <a16:creationId xmlns:a16="http://schemas.microsoft.com/office/drawing/2014/main" xmlns="" id="{239366E9-B433-6B33-3A48-B9E51238E191}"/>
              </a:ext>
            </a:extLst>
          </p:cNvPr>
          <p:cNvSpPr txBox="1"/>
          <p:nvPr/>
        </p:nvSpPr>
        <p:spPr>
          <a:xfrm>
            <a:off x="6341964" y="2567767"/>
            <a:ext cx="5636897" cy="1015663"/>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Acts 2:5-11 </a:t>
            </a:r>
            <a:r>
              <a:rPr lang="en-US" sz="2000" baseline="30000" dirty="0">
                <a:solidFill>
                  <a:srgbClr val="333399"/>
                </a:solidFill>
                <a:latin typeface="Arial" panose="020B0604020202020204" pitchFamily="34" charset="0"/>
                <a:cs typeface="Arial" panose="020B0604020202020204" pitchFamily="34" charset="0"/>
              </a:rPr>
              <a:t>NKJV </a:t>
            </a:r>
          </a:p>
          <a:p>
            <a:r>
              <a:rPr lang="en-US" sz="2000" dirty="0">
                <a:latin typeface="Arial" panose="020B0604020202020204" pitchFamily="34" charset="0"/>
                <a:cs typeface="Arial" panose="020B0604020202020204" pitchFamily="34" charset="0"/>
              </a:rPr>
              <a:t>And there were dwelling in Jerusalem </a:t>
            </a:r>
            <a:r>
              <a:rPr lang="en-US" sz="2000" u="sng" dirty="0">
                <a:latin typeface="Arial" panose="020B0604020202020204" pitchFamily="34" charset="0"/>
                <a:cs typeface="Arial" panose="020B0604020202020204" pitchFamily="34" charset="0"/>
              </a:rPr>
              <a:t>Jews</a:t>
            </a:r>
            <a:r>
              <a:rPr lang="en-US" sz="2000" dirty="0">
                <a:latin typeface="Arial" panose="020B0604020202020204" pitchFamily="34" charset="0"/>
                <a:cs typeface="Arial" panose="020B0604020202020204" pitchFamily="34" charset="0"/>
              </a:rPr>
              <a:t>, devout men, </a:t>
            </a:r>
            <a:r>
              <a:rPr lang="en-US" sz="2000" u="sng" dirty="0">
                <a:latin typeface="Arial" panose="020B0604020202020204" pitchFamily="34" charset="0"/>
                <a:cs typeface="Arial" panose="020B0604020202020204" pitchFamily="34" charset="0"/>
              </a:rPr>
              <a:t>from every nation under heaven</a:t>
            </a:r>
            <a:r>
              <a:rPr lang="en-US" sz="2000" dirty="0">
                <a:latin typeface="Arial" panose="020B0604020202020204" pitchFamily="34" charset="0"/>
                <a:cs typeface="Arial" panose="020B0604020202020204" pitchFamily="34" charset="0"/>
              </a:rPr>
              <a:t>. </a:t>
            </a:r>
          </a:p>
        </p:txBody>
      </p:sp>
      <p:sp>
        <p:nvSpPr>
          <p:cNvPr id="35" name="TextBox 34">
            <a:extLst>
              <a:ext uri="{FF2B5EF4-FFF2-40B4-BE49-F238E27FC236}">
                <a16:creationId xmlns:a16="http://schemas.microsoft.com/office/drawing/2014/main" xmlns="" id="{665F0FC9-A5FB-F4BD-4BA8-249F71745147}"/>
              </a:ext>
            </a:extLst>
          </p:cNvPr>
          <p:cNvSpPr txBox="1"/>
          <p:nvPr/>
        </p:nvSpPr>
        <p:spPr>
          <a:xfrm>
            <a:off x="6352695" y="3557293"/>
            <a:ext cx="5636897" cy="1938992"/>
          </a:xfrm>
          <a:prstGeom prst="rect">
            <a:avLst/>
          </a:prstGeom>
          <a:noFill/>
        </p:spPr>
        <p:txBody>
          <a:bodyPr wrap="square" rtlCol="0">
            <a:spAutoFit/>
          </a:bodyPr>
          <a:lstStyle/>
          <a:p>
            <a:r>
              <a:rPr lang="en-US" sz="2000" kern="100" dirty="0">
                <a:solidFill>
                  <a:srgbClr val="333399"/>
                </a:solidFill>
                <a:latin typeface="Arial" panose="020B0604020202020204" pitchFamily="34" charset="0"/>
                <a:ea typeface="Aptos" panose="020B0004020202020204" pitchFamily="34" charset="0"/>
                <a:cs typeface="Arial" panose="020B0604020202020204" pitchFamily="34" charset="0"/>
              </a:rPr>
              <a:t>Acts 8:1 </a:t>
            </a:r>
            <a:r>
              <a:rPr lang="en-US" sz="2000" kern="100" baseline="30000" dirty="0">
                <a:solidFill>
                  <a:srgbClr val="333399"/>
                </a:solidFill>
                <a:latin typeface="Arial" panose="020B0604020202020204" pitchFamily="34" charset="0"/>
                <a:ea typeface="Aptos" panose="020B0004020202020204" pitchFamily="34" charset="0"/>
                <a:cs typeface="Arial" panose="020B0604020202020204" pitchFamily="34" charset="0"/>
              </a:rPr>
              <a:t>NKJV </a:t>
            </a:r>
          </a:p>
          <a:p>
            <a:r>
              <a:rPr lang="en-US" sz="2000" kern="100" dirty="0">
                <a:latin typeface="Arial" panose="020B0604020202020204" pitchFamily="34" charset="0"/>
                <a:ea typeface="Aptos" panose="020B0004020202020204" pitchFamily="34" charset="0"/>
                <a:cs typeface="Arial" panose="020B0604020202020204" pitchFamily="34" charset="0"/>
              </a:rPr>
              <a:t>Now Saul was consenting to his death.             </a:t>
            </a:r>
            <a:r>
              <a:rPr lang="en-US" sz="2000" u="sng" kern="100" dirty="0">
                <a:latin typeface="Arial" panose="020B0604020202020204" pitchFamily="34" charset="0"/>
                <a:ea typeface="Aptos" panose="020B0004020202020204" pitchFamily="34" charset="0"/>
                <a:cs typeface="Arial" panose="020B0604020202020204" pitchFamily="34" charset="0"/>
              </a:rPr>
              <a:t>At that time a great persecution arose against the church which was at Jerusalem</a:t>
            </a:r>
            <a:r>
              <a:rPr lang="en-US" sz="2000" kern="100" dirty="0">
                <a:latin typeface="Arial" panose="020B0604020202020204" pitchFamily="34" charset="0"/>
                <a:ea typeface="Aptos" panose="020B0004020202020204" pitchFamily="34" charset="0"/>
                <a:cs typeface="Arial" panose="020B0604020202020204" pitchFamily="34" charset="0"/>
              </a:rPr>
              <a:t>; </a:t>
            </a:r>
            <a:r>
              <a:rPr lang="en-US" sz="2000" u="sng" kern="100" dirty="0">
                <a:latin typeface="Arial" panose="020B0604020202020204" pitchFamily="34" charset="0"/>
                <a:ea typeface="Aptos" panose="020B0004020202020204" pitchFamily="34" charset="0"/>
                <a:cs typeface="Arial" panose="020B0604020202020204" pitchFamily="34" charset="0"/>
              </a:rPr>
              <a:t>and </a:t>
            </a:r>
            <a:r>
              <a:rPr lang="en-US" sz="2000" b="1" u="sng" kern="100" dirty="0">
                <a:latin typeface="Arial" panose="020B0604020202020204" pitchFamily="34" charset="0"/>
                <a:ea typeface="Aptos" panose="020B0004020202020204" pitchFamily="34" charset="0"/>
                <a:cs typeface="Arial" panose="020B0604020202020204" pitchFamily="34" charset="0"/>
              </a:rPr>
              <a:t>they were all scattered </a:t>
            </a:r>
            <a:r>
              <a:rPr lang="en-US" sz="2000" u="sng" kern="100" dirty="0">
                <a:latin typeface="Arial" panose="020B0604020202020204" pitchFamily="34" charset="0"/>
                <a:ea typeface="Aptos" panose="020B0004020202020204" pitchFamily="34" charset="0"/>
                <a:cs typeface="Arial" panose="020B0604020202020204" pitchFamily="34" charset="0"/>
              </a:rPr>
              <a:t>throughout the regions of Judea and Samaria</a:t>
            </a:r>
            <a:r>
              <a:rPr lang="en-US" sz="2000" kern="100" dirty="0">
                <a:latin typeface="Arial" panose="020B0604020202020204" pitchFamily="34" charset="0"/>
                <a:ea typeface="Aptos" panose="020B0004020202020204" pitchFamily="34" charset="0"/>
                <a:cs typeface="Arial" panose="020B0604020202020204" pitchFamily="34" charset="0"/>
              </a:rPr>
              <a:t>, except the apostles.</a:t>
            </a:r>
          </a:p>
        </p:txBody>
      </p:sp>
      <p:sp>
        <p:nvSpPr>
          <p:cNvPr id="39" name="TextBox 38">
            <a:extLst>
              <a:ext uri="{FF2B5EF4-FFF2-40B4-BE49-F238E27FC236}">
                <a16:creationId xmlns:a16="http://schemas.microsoft.com/office/drawing/2014/main" xmlns="" id="{B5AE5BC2-51E0-BCA6-9F69-E27566CF4018}"/>
              </a:ext>
            </a:extLst>
          </p:cNvPr>
          <p:cNvSpPr txBox="1"/>
          <p:nvPr/>
        </p:nvSpPr>
        <p:spPr>
          <a:xfrm>
            <a:off x="6088195" y="505482"/>
            <a:ext cx="6208982" cy="461665"/>
          </a:xfrm>
          <a:prstGeom prst="rect">
            <a:avLst/>
          </a:prstGeom>
          <a:noFill/>
        </p:spPr>
        <p:txBody>
          <a:bodyPr wrap="square" rtlCol="0">
            <a:spAutoFit/>
          </a:bodyPr>
          <a:lstStyle/>
          <a:p>
            <a:r>
              <a:rPr lang="en-US" sz="2400" b="1" kern="100" dirty="0">
                <a:latin typeface="Aptos" panose="020B0004020202020204" pitchFamily="34" charset="0"/>
                <a:ea typeface="Aptos" panose="020B0004020202020204" pitchFamily="34" charset="0"/>
                <a:cs typeface="Times New Roman" panose="02020603050405020304" pitchFamily="18" charset="0"/>
              </a:rPr>
              <a:t>Addressed to:</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1798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up)">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up)">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par>
                                <p:cTn id="23" presetID="16" presetClass="exit" presetSubtype="21" fill="hold" grpId="1" nodeType="withEffect">
                                  <p:stCondLst>
                                    <p:cond delay="0"/>
                                  </p:stCondLst>
                                  <p:childTnLst>
                                    <p:animEffect transition="out" filter="barn(inVertical)">
                                      <p:cBhvr>
                                        <p:cTn id="24" dur="500"/>
                                        <p:tgtEl>
                                          <p:spTgt spid="34"/>
                                        </p:tgtEl>
                                      </p:cBhvr>
                                    </p:animEffect>
                                    <p:set>
                                      <p:cBhvr>
                                        <p:cTn id="25" dur="1" fill="hold">
                                          <p:stCondLst>
                                            <p:cond delay="499"/>
                                          </p:stCondLst>
                                        </p:cTn>
                                        <p:tgtEl>
                                          <p:spTgt spid="34"/>
                                        </p:tgtEl>
                                        <p:attrNameLst>
                                          <p:attrName>style.visibility</p:attrName>
                                        </p:attrNameLst>
                                      </p:cBhvr>
                                      <p:to>
                                        <p:strVal val="hidden"/>
                                      </p:to>
                                    </p:set>
                                  </p:childTnLst>
                                </p:cTn>
                              </p:par>
                              <p:par>
                                <p:cTn id="26" presetID="16" presetClass="exit" presetSubtype="21" fill="hold" grpId="1" nodeType="withEffect">
                                  <p:stCondLst>
                                    <p:cond delay="0"/>
                                  </p:stCondLst>
                                  <p:childTnLst>
                                    <p:animEffect transition="out" filter="barn(inVertical)">
                                      <p:cBhvr>
                                        <p:cTn id="27" dur="500"/>
                                        <p:tgtEl>
                                          <p:spTgt spid="35"/>
                                        </p:tgtEl>
                                      </p:cBhvr>
                                    </p:animEffect>
                                    <p:set>
                                      <p:cBhvr>
                                        <p:cTn id="28"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35" grpId="0"/>
      <p:bldP spid="35"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grpSp>
        <p:nvGrpSpPr>
          <p:cNvPr id="3" name="Group 4">
            <a:extLst>
              <a:ext uri="{FF2B5EF4-FFF2-40B4-BE49-F238E27FC236}">
                <a16:creationId xmlns:a16="http://schemas.microsoft.com/office/drawing/2014/main" xmlns="" id="{CC5ED3F5-6FA7-5C83-54AD-FDBEA047EDA1}"/>
              </a:ext>
            </a:extLst>
          </p:cNvPr>
          <p:cNvGrpSpPr>
            <a:grpSpLocks/>
          </p:cNvGrpSpPr>
          <p:nvPr/>
        </p:nvGrpSpPr>
        <p:grpSpPr bwMode="auto">
          <a:xfrm>
            <a:off x="6133073" y="2494574"/>
            <a:ext cx="6026740" cy="3636219"/>
            <a:chOff x="24" y="40"/>
            <a:chExt cx="3432" cy="4662"/>
          </a:xfrm>
        </p:grpSpPr>
        <p:grpSp>
          <p:nvGrpSpPr>
            <p:cNvPr id="4" name="Group 5">
              <a:extLst>
                <a:ext uri="{FF2B5EF4-FFF2-40B4-BE49-F238E27FC236}">
                  <a16:creationId xmlns:a16="http://schemas.microsoft.com/office/drawing/2014/main" xmlns="" id="{A2083A5F-8265-A1D4-AE1D-14172169DD0B}"/>
                </a:ext>
              </a:extLst>
            </p:cNvPr>
            <p:cNvGrpSpPr>
              <a:grpSpLocks/>
            </p:cNvGrpSpPr>
            <p:nvPr/>
          </p:nvGrpSpPr>
          <p:grpSpPr bwMode="auto">
            <a:xfrm>
              <a:off x="24" y="40"/>
              <a:ext cx="3432" cy="4662"/>
              <a:chOff x="528" y="1098"/>
              <a:chExt cx="4789" cy="3414"/>
            </a:xfrm>
          </p:grpSpPr>
          <p:grpSp>
            <p:nvGrpSpPr>
              <p:cNvPr id="6" name="Group 6">
                <a:extLst>
                  <a:ext uri="{FF2B5EF4-FFF2-40B4-BE49-F238E27FC236}">
                    <a16:creationId xmlns:a16="http://schemas.microsoft.com/office/drawing/2014/main" xmlns="" id="{9AAC612A-B81C-B239-30B4-7F48FBC9EADC}"/>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xmlns="" id="{ED0C87DE-CE4C-ECB1-B076-B398C3E5906E}"/>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xmlns="" id="{6B0E9C31-C8EA-E4CE-6126-2A371DD4A92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xmlns="" id="{1AFC40A7-31E6-1896-31FD-77FAC89270F2}"/>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xmlns="" id="{153FDB11-3E7B-C047-D8E1-78C9BE9CE9F4}"/>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xmlns="" id="{79B7AB19-D108-F66C-7C65-4C74390EB4E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xmlns="" id="{C92A3B50-ECEA-0DFB-8733-C452A2F79236}"/>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xmlns="" id="{866A8562-589D-1C28-8B83-69F2A2DA3283}"/>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xmlns="" id="{477F384F-44E8-C90E-8545-BDE78ACCC257}"/>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xmlns="" id="{39E99BC1-378A-7FCC-BA47-BAF0AB099AD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xmlns="" id="{B4043E3C-55F8-A220-B5EB-B0A4E573A3C3}"/>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Text Box 17">
                <a:extLst>
                  <a:ext uri="{FF2B5EF4-FFF2-40B4-BE49-F238E27FC236}">
                    <a16:creationId xmlns:a16="http://schemas.microsoft.com/office/drawing/2014/main" xmlns="" id="{F93DDF0D-C96A-BA7F-9361-B7B7301730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xmlns="" id="{F08BD9A9-124B-4E2D-5309-6EEBF5239FB7}"/>
                </a:ext>
              </a:extLst>
            </p:cNvPr>
            <p:cNvSpPr>
              <a:spLocks noChangeArrowheads="1"/>
            </p:cNvSpPr>
            <p:nvPr/>
          </p:nvSpPr>
          <p:spPr bwMode="auto">
            <a:xfrm>
              <a:off x="143" y="90"/>
              <a:ext cx="3294" cy="1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a:spcBef>
                  <a:spcPts val="0"/>
                </a:spcBef>
                <a:spcAft>
                  <a:spcPts val="0"/>
                </a:spcAft>
              </a:pPr>
              <a:r>
                <a:rPr lang="en-US" sz="2000" kern="100" dirty="0">
                  <a:solidFill>
                    <a:srgbClr val="333399"/>
                  </a:solidFill>
                  <a:effectLst/>
                  <a:ea typeface="Aptos" panose="020B0004020202020204" pitchFamily="34" charset="0"/>
                  <a:cs typeface="Arial" panose="020B0604020202020204" pitchFamily="34" charset="0"/>
                </a:rPr>
                <a:t>1 Peter 1:1 </a:t>
              </a:r>
              <a:r>
                <a:rPr lang="en-US" sz="2000" kern="100" baseline="30000" dirty="0">
                  <a:solidFill>
                    <a:srgbClr val="333399"/>
                  </a:solidFill>
                  <a:effectLst/>
                  <a:ea typeface="Aptos" panose="020B0004020202020204" pitchFamily="34" charset="0"/>
                  <a:cs typeface="Arial" panose="020B0604020202020204" pitchFamily="34" charset="0"/>
                </a:rPr>
                <a:t>NKJV </a:t>
              </a:r>
              <a:r>
                <a:rPr lang="en-US" sz="2000" kern="100" dirty="0">
                  <a:solidFill>
                    <a:srgbClr val="333399"/>
                  </a:solidFill>
                  <a:effectLst/>
                  <a:ea typeface="Aptos" panose="020B0004020202020204" pitchFamily="34" charset="0"/>
                  <a:cs typeface="Arial" panose="020B0604020202020204" pitchFamily="34" charset="0"/>
                </a:rPr>
                <a:t> </a:t>
              </a:r>
            </a:p>
            <a:p>
              <a:pPr marL="0" marR="0">
                <a:spcBef>
                  <a:spcPts val="0"/>
                </a:spcBef>
                <a:spcAft>
                  <a:spcPts val="0"/>
                </a:spcAft>
              </a:pPr>
              <a:r>
                <a:rPr lang="en-US" sz="2000" kern="100" dirty="0">
                  <a:effectLst/>
                  <a:ea typeface="Aptos" panose="020B0004020202020204" pitchFamily="34" charset="0"/>
                  <a:cs typeface="Arial" panose="020B0604020202020204" pitchFamily="34" charset="0"/>
                </a:rPr>
                <a:t>Peter, an apostle of Jesus Christ,                        To </a:t>
              </a:r>
              <a:r>
                <a:rPr lang="en-US" sz="2000" b="1" u="sng" kern="100" dirty="0">
                  <a:effectLst/>
                  <a:ea typeface="Aptos" panose="020B0004020202020204" pitchFamily="34" charset="0"/>
                  <a:cs typeface="Arial" panose="020B0604020202020204" pitchFamily="34" charset="0"/>
                </a:rPr>
                <a:t>the pilgrims of the Dispersion</a:t>
              </a:r>
              <a:r>
                <a:rPr lang="en-US" sz="2000" b="1" kern="100" dirty="0">
                  <a:effectLst/>
                  <a:ea typeface="Aptos" panose="020B0004020202020204" pitchFamily="34" charset="0"/>
                  <a:cs typeface="Arial" panose="020B0604020202020204" pitchFamily="34" charset="0"/>
                </a:rPr>
                <a:t> </a:t>
              </a:r>
              <a:r>
                <a:rPr lang="en-US" sz="2000" kern="100" dirty="0">
                  <a:effectLst/>
                  <a:ea typeface="Aptos" panose="020B0004020202020204" pitchFamily="34" charset="0"/>
                  <a:cs typeface="Arial" panose="020B0604020202020204" pitchFamily="34" charset="0"/>
                </a:rPr>
                <a:t>in Pontus, Galatia, Cappadocia, Asia, and Bithynia,</a:t>
              </a:r>
            </a:p>
          </p:txBody>
        </p:sp>
      </p:grpSp>
      <p:sp>
        <p:nvSpPr>
          <p:cNvPr id="39" name="TextBox 38">
            <a:extLst>
              <a:ext uri="{FF2B5EF4-FFF2-40B4-BE49-F238E27FC236}">
                <a16:creationId xmlns:a16="http://schemas.microsoft.com/office/drawing/2014/main" xmlns="" id="{B5AE5BC2-51E0-BCA6-9F69-E27566CF4018}"/>
              </a:ext>
            </a:extLst>
          </p:cNvPr>
          <p:cNvSpPr txBox="1"/>
          <p:nvPr/>
        </p:nvSpPr>
        <p:spPr>
          <a:xfrm>
            <a:off x="6088195" y="505482"/>
            <a:ext cx="6208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Addressed to:</a:t>
            </a:r>
            <a:endParaRPr kumimoji="0" lang="en-US" sz="24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xmlns="" id="{8FA015FF-8392-AC9C-7B68-B2D92E2E7F62}"/>
              </a:ext>
            </a:extLst>
          </p:cNvPr>
          <p:cNvSpPr txBox="1"/>
          <p:nvPr/>
        </p:nvSpPr>
        <p:spPr>
          <a:xfrm>
            <a:off x="6148773" y="891176"/>
            <a:ext cx="6148404"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An interesting side note:</a:t>
            </a:r>
          </a:p>
          <a:p>
            <a:r>
              <a:rPr lang="en-US" sz="2000" u="sng" dirty="0">
                <a:solidFill>
                  <a:srgbClr val="333399"/>
                </a:solidFill>
                <a:latin typeface="Arial" panose="020B0604020202020204" pitchFamily="34" charset="0"/>
                <a:cs typeface="Arial" panose="020B0604020202020204" pitchFamily="34" charset="0"/>
              </a:rPr>
              <a:t>First Peter</a:t>
            </a:r>
            <a:r>
              <a:rPr lang="en-US" sz="2000" dirty="0">
                <a:solidFill>
                  <a:srgbClr val="333399"/>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was addressed to, </a:t>
            </a:r>
            <a:r>
              <a:rPr lang="en-US" sz="2000" b="1" dirty="0">
                <a:latin typeface="Arial" panose="020B0604020202020204" pitchFamily="34" charset="0"/>
                <a:cs typeface="Arial" panose="020B0604020202020204" pitchFamily="34" charset="0"/>
              </a:rPr>
              <a:t>“</a:t>
            </a:r>
            <a:r>
              <a:rPr lang="en-US" sz="2000" b="1" kern="100" dirty="0">
                <a:effectLst/>
                <a:latin typeface="Arial" panose="020B0604020202020204" pitchFamily="34" charset="0"/>
                <a:ea typeface="Aptos" panose="020B0004020202020204" pitchFamily="34" charset="0"/>
                <a:cs typeface="Times New Roman" panose="02020603050405020304" pitchFamily="18" charset="0"/>
              </a:rPr>
              <a:t>the pilgrims of the Dispersion”</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in a metaphorical use of the word;</a:t>
            </a:r>
          </a:p>
          <a:p>
            <a:r>
              <a:rPr lang="en-US" sz="2000" u="sng"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First Peter</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was most likely addressed to          Gentile Christians </a:t>
            </a:r>
            <a:r>
              <a:rPr lang="en-US" sz="2000" kern="100" dirty="0">
                <a:solidFill>
                  <a:srgbClr val="333399"/>
                </a:solidFill>
                <a:effectLst/>
                <a:latin typeface="Arial" panose="020B0604020202020204" pitchFamily="34" charset="0"/>
                <a:ea typeface="Aptos" panose="020B0004020202020204" pitchFamily="34" charset="0"/>
                <a:cs typeface="Times New Roman" panose="02020603050405020304" pitchFamily="18" charset="0"/>
              </a:rPr>
              <a:t>(cf. 1 Peter 2:10)</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a:t>
            </a:r>
            <a:endParaRPr lang="en-US" sz="20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xmlns="" id="{773CC61A-3251-4D91-9AC4-F0E849ECB0CD}"/>
              </a:ext>
            </a:extLst>
          </p:cNvPr>
          <p:cNvSpPr txBox="1"/>
          <p:nvPr/>
        </p:nvSpPr>
        <p:spPr>
          <a:xfrm>
            <a:off x="6295584" y="3889429"/>
            <a:ext cx="5858316" cy="1631216"/>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1 Peter 2:10 </a:t>
            </a:r>
            <a:r>
              <a:rPr lang="en-US" sz="2000" baseline="30000" dirty="0">
                <a:solidFill>
                  <a:srgbClr val="333399"/>
                </a:solidFill>
                <a:latin typeface="Arial" panose="020B0604020202020204" pitchFamily="34" charset="0"/>
                <a:cs typeface="Arial" panose="020B0604020202020204" pitchFamily="34" charset="0"/>
              </a:rPr>
              <a:t>NKJV</a:t>
            </a:r>
            <a:r>
              <a:rPr lang="en-US" sz="2000" dirty="0">
                <a:solidFill>
                  <a:srgbClr val="333399"/>
                </a:solidFill>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who once were not a people but are now the people of God, who had not obtained mercy      but now have obtained mercy.</a:t>
            </a:r>
          </a:p>
          <a:p>
            <a:endParaRPr lang="en-US" sz="2000" dirty="0">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xmlns="" id="{8F903CB9-18FE-6217-6FD7-AAD50D8C9DE1}"/>
              </a:ext>
            </a:extLst>
          </p:cNvPr>
          <p:cNvSpPr txBox="1"/>
          <p:nvPr/>
        </p:nvSpPr>
        <p:spPr>
          <a:xfrm>
            <a:off x="6146625" y="6014826"/>
            <a:ext cx="6148404" cy="707886"/>
          </a:xfrm>
          <a:prstGeom prst="rect">
            <a:avLst/>
          </a:prstGeom>
          <a:noFill/>
        </p:spPr>
        <p:txBody>
          <a:bodyPr wrap="square" rtlCol="0">
            <a:spAutoFit/>
          </a:bodyPr>
          <a:lstStyle/>
          <a:p>
            <a:r>
              <a:rPr lang="en-US" sz="2000" u="sng" dirty="0">
                <a:solidFill>
                  <a:srgbClr val="333399"/>
                </a:solidFill>
                <a:latin typeface="Arial" panose="020B0604020202020204" pitchFamily="34" charset="0"/>
                <a:cs typeface="Arial" panose="020B0604020202020204" pitchFamily="34" charset="0"/>
              </a:rPr>
              <a:t>First Peter</a:t>
            </a:r>
            <a:r>
              <a:rPr lang="en-US" sz="2000" dirty="0">
                <a:solidFill>
                  <a:srgbClr val="333399"/>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was addresses many of the same topics as the epistle of </a:t>
            </a:r>
            <a:r>
              <a:rPr lang="en-US" sz="2000" u="sng" dirty="0">
                <a:solidFill>
                  <a:srgbClr val="333399"/>
                </a:solidFill>
                <a:latin typeface="Arial" panose="020B0604020202020204" pitchFamily="34" charset="0"/>
                <a:cs typeface="Arial" panose="020B0604020202020204" pitchFamily="34" charset="0"/>
              </a:rPr>
              <a:t>James</a:t>
            </a: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9304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wipe(up)">
                                      <p:cBhvr>
                                        <p:cTn id="27"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6" grpId="0"/>
      <p:bldP spid="3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xmlns="" id="{57D894D5-4D9E-35E2-4E7D-D84F5FA7A3CA}"/>
              </a:ext>
            </a:extLst>
          </p:cNvPr>
          <p:cNvGrpSpPr>
            <a:grpSpLocks/>
          </p:cNvGrpSpPr>
          <p:nvPr/>
        </p:nvGrpSpPr>
        <p:grpSpPr bwMode="auto">
          <a:xfrm>
            <a:off x="38100" y="553793"/>
            <a:ext cx="6057900" cy="6619739"/>
            <a:chOff x="24" y="40"/>
            <a:chExt cx="3432" cy="4662"/>
          </a:xfrm>
        </p:grpSpPr>
        <p:grpSp>
          <p:nvGrpSpPr>
            <p:cNvPr id="9" name="Group 5">
              <a:extLst>
                <a:ext uri="{FF2B5EF4-FFF2-40B4-BE49-F238E27FC236}">
                  <a16:creationId xmlns:a16="http://schemas.microsoft.com/office/drawing/2014/main" xmlns=""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xmlns=""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xmlns=""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xmlns=""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xmlns=""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xmlns=""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xmlns=""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xmlns=""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xmlns=""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xmlns=""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xmlns=""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xmlns=""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xmlns=""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xmlns="" id="{0B282720-A78D-AED1-F135-D4FC141626C9}"/>
                </a:ext>
              </a:extLst>
            </p:cNvPr>
            <p:cNvSpPr>
              <a:spLocks noChangeArrowheads="1"/>
            </p:cNvSpPr>
            <p:nvPr/>
          </p:nvSpPr>
          <p:spPr bwMode="auto">
            <a:xfrm>
              <a:off x="143" y="90"/>
              <a:ext cx="3165" cy="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abroad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xmlns="" id="{075D1B7E-E1BC-FB77-452E-2E1B22526CF9}"/>
              </a:ext>
            </a:extLst>
          </p:cNvPr>
          <p:cNvSpPr>
            <a:spLocks noGrp="1"/>
          </p:cNvSpPr>
          <p:nvPr>
            <p:ph type="ctrTitle"/>
          </p:nvPr>
        </p:nvSpPr>
        <p:spPr>
          <a:xfrm>
            <a:off x="3631839" y="27661"/>
            <a:ext cx="4967486" cy="629164"/>
          </a:xfrm>
        </p:spPr>
        <p:txBody>
          <a:bodyPr anchor="ctr">
            <a:noAutofit/>
          </a:bodyPr>
          <a:lstStyle/>
          <a:p>
            <a:r>
              <a:rPr lang="en-US" sz="3200" dirty="0"/>
              <a:t>The Epistle of James - Trials</a:t>
            </a:r>
          </a:p>
        </p:txBody>
      </p:sp>
    </p:spTree>
    <p:extLst>
      <p:ext uri="{BB962C8B-B14F-4D97-AF65-F5344CB8AC3E}">
        <p14:creationId xmlns:p14="http://schemas.microsoft.com/office/powerpoint/2010/main" val="178427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1079</TotalTime>
  <Words>12903</Words>
  <Application>Microsoft Office PowerPoint</Application>
  <PresentationFormat>Widescreen</PresentationFormat>
  <Paragraphs>626</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Aptos</vt:lpstr>
      <vt:lpstr>Aptos Display</vt:lpstr>
      <vt:lpstr>Arial</vt:lpstr>
      <vt:lpstr>Times New Roman</vt:lpstr>
      <vt:lpstr>Office Theme</vt:lpstr>
      <vt:lpstr>The Epistle of James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Chris Reeves</cp:lastModifiedBy>
  <cp:revision>8</cp:revision>
  <dcterms:created xsi:type="dcterms:W3CDTF">2024-03-18T21:11:15Z</dcterms:created>
  <dcterms:modified xsi:type="dcterms:W3CDTF">2024-03-22T15:08:37Z</dcterms:modified>
</cp:coreProperties>
</file>